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9" r:id="rId3"/>
    <p:sldId id="288" r:id="rId4"/>
    <p:sldId id="285" r:id="rId5"/>
    <p:sldId id="257" r:id="rId6"/>
    <p:sldId id="258" r:id="rId7"/>
    <p:sldId id="274" r:id="rId8"/>
    <p:sldId id="259" r:id="rId9"/>
    <p:sldId id="283" r:id="rId10"/>
    <p:sldId id="260" r:id="rId11"/>
    <p:sldId id="287" r:id="rId12"/>
    <p:sldId id="284" r:id="rId13"/>
    <p:sldId id="261" r:id="rId14"/>
    <p:sldId id="275" r:id="rId15"/>
    <p:sldId id="262" r:id="rId16"/>
    <p:sldId id="277" r:id="rId17"/>
    <p:sldId id="263" r:id="rId18"/>
    <p:sldId id="264" r:id="rId19"/>
    <p:sldId id="278" r:id="rId20"/>
    <p:sldId id="273" r:id="rId21"/>
    <p:sldId id="280" r:id="rId22"/>
    <p:sldId id="281" r:id="rId23"/>
    <p:sldId id="282" r:id="rId24"/>
    <p:sldId id="265" r:id="rId25"/>
    <p:sldId id="266" r:id="rId26"/>
    <p:sldId id="267" r:id="rId27"/>
    <p:sldId id="268" r:id="rId28"/>
    <p:sldId id="269" r:id="rId29"/>
    <p:sldId id="272" r:id="rId30"/>
    <p:sldId id="286" r:id="rId31"/>
    <p:sldId id="279" r:id="rId32"/>
    <p:sldId id="270" r:id="rId33"/>
    <p:sldId id="271"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vin Patel" initials="BP" lastIdx="1" clrIdx="0">
    <p:extLst>
      <p:ext uri="{19B8F6BF-5375-455C-9EA6-DF929625EA0E}">
        <p15:presenceInfo xmlns:p15="http://schemas.microsoft.com/office/powerpoint/2012/main" userId="S-1-5-21-3976462066-2024097445-3618788103-1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4660"/>
  </p:normalViewPr>
  <p:slideViewPr>
    <p:cSldViewPr snapToGrid="0">
      <p:cViewPr varScale="1">
        <p:scale>
          <a:sx n="116" d="100"/>
          <a:sy n="116" d="100"/>
        </p:scale>
        <p:origin x="276"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20T08:19:03.293" idx="1">
    <p:pos x="3378" y="2493"/>
    <p:text>V8 is an open source JS engine from Google. Its written in C++ and is used in Google Chrome and Chromium projects.</p:text>
    <p:extLst mod="1">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8/18/2016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npmjs.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hapijs.com/community"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tjanczuk.github.io/edg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ztspvPYybI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visualstudio.com/en-us/features/node-js-vs.aspx"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visualstudio.com/products/code-vs.aspx"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labama.box.com/s/4jdt1vs85fc59ro4oxw5qlv7o3giic83" TargetMode="External"/><Relationship Id="rId2" Type="http://schemas.openxmlformats.org/officeDocument/2006/relationships/hyperlink" Target="loopback.io"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loopback.io/#juggler" TargetMode="External"/><Relationship Id="rId7" Type="http://schemas.openxmlformats.org/officeDocument/2006/relationships/hyperlink" Target="http://loopback.io/#gateway" TargetMode="External"/><Relationship Id="rId2" Type="http://schemas.openxmlformats.org/officeDocument/2006/relationships/hyperlink" Target="http://loopback.io/#core" TargetMode="External"/><Relationship Id="rId1" Type="http://schemas.openxmlformats.org/officeDocument/2006/relationships/slideLayout" Target="../slideLayouts/slideLayout2.xml"/><Relationship Id="rId6" Type="http://schemas.openxmlformats.org/officeDocument/2006/relationships/hyperlink" Target="http://loopback.io/#arc" TargetMode="External"/><Relationship Id="rId5" Type="http://schemas.openxmlformats.org/officeDocument/2006/relationships/hyperlink" Target="http://loopback.io/#components" TargetMode="External"/><Relationship Id="rId4" Type="http://schemas.openxmlformats.org/officeDocument/2006/relationships/hyperlink" Target="http://loopback.io/#sdk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acktpub.com/packtlib/book/Web-Development/9781783287314/1/ch01lvl1sec10/The%20callback%20pattern" TargetMode="External"/><Relationship Id="rId2" Type="http://schemas.openxmlformats.org/officeDocument/2006/relationships/hyperlink" Target="https://www.packtpub.com/packtlib/book/Web-Development/9781783287314/1/ch01lvl1sec09/The%20reactor%20pattern" TargetMode="External"/><Relationship Id="rId1" Type="http://schemas.openxmlformats.org/officeDocument/2006/relationships/slideLayout" Target="../slideLayouts/slideLayout2.xml"/><Relationship Id="rId4" Type="http://schemas.openxmlformats.org/officeDocument/2006/relationships/hyperlink" Target="https://www.packtpub.com/packtlib/book/Web-Development/9781783287314/1/ch01lvl1sec12/The%20observer%20pattern"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Jh0er2pRcq8" TargetMode="External"/><Relationship Id="rId13" Type="http://schemas.openxmlformats.org/officeDocument/2006/relationships/hyperlink" Target="https://www.youtube.com/watch?v=9R-VcUReR8s" TargetMode="External"/><Relationship Id="rId3" Type="http://schemas.openxmlformats.org/officeDocument/2006/relationships/hyperlink" Target="https://www.youtube.com/watch?v=p74282nDMX8" TargetMode="External"/><Relationship Id="rId7" Type="http://schemas.openxmlformats.org/officeDocument/2006/relationships/hyperlink" Target="https://github.com/sindresorhus/awesome-electron" TargetMode="External"/><Relationship Id="rId12" Type="http://schemas.openxmlformats.org/officeDocument/2006/relationships/hyperlink" Target="https://www.youtube.com/watch?v=qug6I5o3cwQ" TargetMode="External"/><Relationship Id="rId2" Type="http://schemas.openxmlformats.org/officeDocument/2006/relationships/hyperlink" Target="https://www.youtube.com/watch?v=GJmFG4ffJZU" TargetMode="External"/><Relationship Id="rId1" Type="http://schemas.openxmlformats.org/officeDocument/2006/relationships/slideLayout" Target="../slideLayouts/slideLayout2.xml"/><Relationship Id="rId6" Type="http://schemas.openxmlformats.org/officeDocument/2006/relationships/hyperlink" Target="https://github.com/sindresorhus/awesome-npm" TargetMode="External"/><Relationship Id="rId11" Type="http://schemas.openxmlformats.org/officeDocument/2006/relationships/hyperlink" Target="https://www.youtube.com/watch?v=g8RpI00h3Tk" TargetMode="External"/><Relationship Id="rId5" Type="http://schemas.openxmlformats.org/officeDocument/2006/relationships/hyperlink" Target="https://github.com/sindresorhus/awesome-nodejs" TargetMode="External"/><Relationship Id="rId15" Type="http://schemas.openxmlformats.org/officeDocument/2006/relationships/hyperlink" Target="https://docs.nodejitsu.com/" TargetMode="External"/><Relationship Id="rId10" Type="http://schemas.openxmlformats.org/officeDocument/2006/relationships/hyperlink" Target="https://www.youtube.com/watch?v=WOVmr6CjgNw" TargetMode="External"/><Relationship Id="rId4" Type="http://schemas.openxmlformats.org/officeDocument/2006/relationships/hyperlink" Target="https://www.youtube.com/watch?v=czmulJ9NBP0" TargetMode="External"/><Relationship Id="rId9" Type="http://schemas.openxmlformats.org/officeDocument/2006/relationships/hyperlink" Target="https://www.youtube.com/watch?v=aHqnFWLP7wA" TargetMode="External"/><Relationship Id="rId14" Type="http://schemas.openxmlformats.org/officeDocument/2006/relationships/hyperlink" Target="http://code-maven.com/nodej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plus.google.com/collection/Iuknb" TargetMode="External"/><Relationship Id="rId7" Type="http://schemas.openxmlformats.org/officeDocument/2006/relationships/image" Target="../media/image23.png"/><Relationship Id="rId2" Type="http://schemas.openxmlformats.org/officeDocument/2006/relationships/hyperlink" Target="https://plus.google.com/collection/EWXpb" TargetMode="External"/><Relationship Id="rId1" Type="http://schemas.openxmlformats.org/officeDocument/2006/relationships/slideLayout" Target="../slideLayouts/slideLayout2.xml"/><Relationship Id="rId6" Type="http://schemas.openxmlformats.org/officeDocument/2006/relationships/hyperlink" Target="https://itsmebhavin.wordpress.com/" TargetMode="External"/><Relationship Id="rId5" Type="http://schemas.openxmlformats.org/officeDocument/2006/relationships/hyperlink" Target="https://plus.google.com/collection/wLUrb" TargetMode="External"/><Relationship Id="rId4" Type="http://schemas.openxmlformats.org/officeDocument/2006/relationships/hyperlink" Target="https://plus.google.com/collection/0xGdK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2317" y="2850260"/>
            <a:ext cx="7766936" cy="1646302"/>
          </a:xfrm>
        </p:spPr>
        <p:txBody>
          <a:bodyPr/>
          <a:lstStyle/>
          <a:p>
            <a:r>
              <a:rPr lang="en-US" dirty="0" smtClean="0"/>
              <a:t>Node.js, REST Api &amp; advanced JS tools</a:t>
            </a:r>
            <a:endParaRPr lang="en-US" dirty="0"/>
          </a:p>
        </p:txBody>
      </p:sp>
      <p:sp>
        <p:nvSpPr>
          <p:cNvPr id="3" name="Subtitle 2"/>
          <p:cNvSpPr>
            <a:spLocks noGrp="1"/>
          </p:cNvSpPr>
          <p:nvPr>
            <p:ph type="subTitle" idx="1"/>
          </p:nvPr>
        </p:nvSpPr>
        <p:spPr>
          <a:xfrm>
            <a:off x="1102407" y="4638675"/>
            <a:ext cx="8266846" cy="1096899"/>
          </a:xfrm>
        </p:spPr>
        <p:txBody>
          <a:bodyPr/>
          <a:lstStyle/>
          <a:p>
            <a:r>
              <a:rPr lang="en-US" dirty="0" smtClean="0"/>
              <a:t>Introduction of node.js, npm/bower, Express, IBM Loopback &amp; other JS tools</a:t>
            </a:r>
            <a:endParaRPr lang="en-US" dirty="0"/>
          </a:p>
        </p:txBody>
      </p:sp>
      <p:pic>
        <p:nvPicPr>
          <p:cNvPr id="4" name="Picture 3"/>
          <p:cNvPicPr>
            <a:picLocks noChangeAspect="1"/>
          </p:cNvPicPr>
          <p:nvPr/>
        </p:nvPicPr>
        <p:blipFill>
          <a:blip r:embed="rId2"/>
          <a:stretch>
            <a:fillRect/>
          </a:stretch>
        </p:blipFill>
        <p:spPr>
          <a:xfrm>
            <a:off x="0" y="6019800"/>
            <a:ext cx="1981200" cy="838200"/>
          </a:xfrm>
          <a:prstGeom prst="rect">
            <a:avLst/>
          </a:prstGeom>
        </p:spPr>
      </p:pic>
      <p:pic>
        <p:nvPicPr>
          <p:cNvPr id="5" name="Picture 4"/>
          <p:cNvPicPr>
            <a:picLocks noChangeAspect="1"/>
          </p:cNvPicPr>
          <p:nvPr/>
        </p:nvPicPr>
        <p:blipFill>
          <a:blip r:embed="rId3"/>
          <a:stretch>
            <a:fillRect/>
          </a:stretch>
        </p:blipFill>
        <p:spPr>
          <a:xfrm>
            <a:off x="2799348" y="0"/>
            <a:ext cx="6468979" cy="2578850"/>
          </a:xfrm>
          <a:prstGeom prst="rect">
            <a:avLst/>
          </a:prstGeom>
        </p:spPr>
      </p:pic>
      <p:sp>
        <p:nvSpPr>
          <p:cNvPr id="6" name="Subtitle 2"/>
          <p:cNvSpPr txBox="1">
            <a:spLocks/>
          </p:cNvSpPr>
          <p:nvPr/>
        </p:nvSpPr>
        <p:spPr>
          <a:xfrm>
            <a:off x="7477287" y="5838584"/>
            <a:ext cx="1891966" cy="419100"/>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dirty="0" smtClean="0"/>
              <a:t>by Bhavin Patel</a:t>
            </a:r>
            <a:endParaRPr lang="en-US" dirty="0"/>
          </a:p>
        </p:txBody>
      </p:sp>
    </p:spTree>
    <p:extLst>
      <p:ext uri="{BB962C8B-B14F-4D97-AF65-F5344CB8AC3E}">
        <p14:creationId xmlns:p14="http://schemas.microsoft.com/office/powerpoint/2010/main" val="26963173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theory on non-blocking I/O</a:t>
            </a:r>
            <a:endParaRPr lang="en-US" dirty="0"/>
          </a:p>
        </p:txBody>
      </p:sp>
      <p:sp>
        <p:nvSpPr>
          <p:cNvPr id="3" name="Content Placeholder 2"/>
          <p:cNvSpPr>
            <a:spLocks noGrp="1"/>
          </p:cNvSpPr>
          <p:nvPr>
            <p:ph idx="1"/>
          </p:nvPr>
        </p:nvSpPr>
        <p:spPr>
          <a:xfrm>
            <a:off x="677334" y="1504951"/>
            <a:ext cx="8596668" cy="4536412"/>
          </a:xfrm>
        </p:spPr>
        <p:txBody>
          <a:bodyPr>
            <a:normAutofit/>
          </a:bodyPr>
          <a:lstStyle/>
          <a:p>
            <a:r>
              <a:rPr lang="en-US" dirty="0"/>
              <a:t>Traditional I/O</a:t>
            </a:r>
          </a:p>
          <a:p>
            <a:pPr lvl="1">
              <a:buNone/>
            </a:pPr>
            <a:r>
              <a:rPr lang="en-US" sz="1800" i="1" dirty="0" err="1">
                <a:solidFill>
                  <a:schemeClr val="tx1">
                    <a:lumMod val="65000"/>
                    <a:lumOff val="35000"/>
                  </a:schemeClr>
                </a:solidFill>
                <a:latin typeface="Consolas" pitchFamily="49" charset="0"/>
                <a:cs typeface="Consolas" pitchFamily="49" charset="0"/>
              </a:rPr>
              <a:t>var</a:t>
            </a:r>
            <a:r>
              <a:rPr lang="en-US" sz="1800" i="1" dirty="0">
                <a:solidFill>
                  <a:schemeClr val="tx1">
                    <a:lumMod val="65000"/>
                    <a:lumOff val="35000"/>
                  </a:schemeClr>
                </a:solidFill>
                <a:latin typeface="Consolas" pitchFamily="49" charset="0"/>
                <a:cs typeface="Consolas" pitchFamily="49" charset="0"/>
              </a:rPr>
              <a:t> result = </a:t>
            </a:r>
            <a:r>
              <a:rPr lang="en-US" sz="1800" i="1" dirty="0" err="1">
                <a:solidFill>
                  <a:schemeClr val="tx1">
                    <a:lumMod val="65000"/>
                    <a:lumOff val="35000"/>
                  </a:schemeClr>
                </a:solidFill>
                <a:latin typeface="Consolas" pitchFamily="49" charset="0"/>
                <a:cs typeface="Consolas" pitchFamily="49" charset="0"/>
              </a:rPr>
              <a:t>db.query</a:t>
            </a:r>
            <a:r>
              <a:rPr lang="en-US" sz="1800" i="1" dirty="0">
                <a:solidFill>
                  <a:schemeClr val="tx1">
                    <a:lumMod val="65000"/>
                    <a:lumOff val="35000"/>
                  </a:schemeClr>
                </a:solidFill>
                <a:latin typeface="Consolas" pitchFamily="49" charset="0"/>
                <a:cs typeface="Consolas" pitchFamily="49" charset="0"/>
              </a:rPr>
              <a:t>(“select x from </a:t>
            </a:r>
            <a:r>
              <a:rPr lang="en-US" sz="1800" i="1" dirty="0" err="1">
                <a:solidFill>
                  <a:schemeClr val="tx1">
                    <a:lumMod val="65000"/>
                    <a:lumOff val="35000"/>
                  </a:schemeClr>
                </a:solidFill>
                <a:latin typeface="Consolas" pitchFamily="49" charset="0"/>
                <a:cs typeface="Consolas" pitchFamily="49" charset="0"/>
              </a:rPr>
              <a:t>table_Y</a:t>
            </a:r>
            <a:r>
              <a:rPr lang="en-US" sz="1800" i="1" dirty="0">
                <a:solidFill>
                  <a:schemeClr val="tx1">
                    <a:lumMod val="65000"/>
                    <a:lumOff val="35000"/>
                  </a:schemeClr>
                </a:solidFill>
                <a:latin typeface="Consolas" pitchFamily="49" charset="0"/>
                <a:cs typeface="Consolas" pitchFamily="49" charset="0"/>
              </a:rPr>
              <a:t>”);</a:t>
            </a:r>
          </a:p>
          <a:p>
            <a:pPr lvl="1">
              <a:buNone/>
            </a:pPr>
            <a:r>
              <a:rPr lang="en-US" sz="1800" i="1" dirty="0" err="1">
                <a:solidFill>
                  <a:schemeClr val="tx1">
                    <a:lumMod val="65000"/>
                    <a:lumOff val="35000"/>
                  </a:schemeClr>
                </a:solidFill>
                <a:latin typeface="Consolas" pitchFamily="49" charset="0"/>
                <a:cs typeface="Consolas" pitchFamily="49" charset="0"/>
              </a:rPr>
              <a:t>doSomethingWith</a:t>
            </a:r>
            <a:r>
              <a:rPr lang="en-US" sz="1800" i="1" dirty="0">
                <a:solidFill>
                  <a:schemeClr val="tx1">
                    <a:lumMod val="65000"/>
                    <a:lumOff val="35000"/>
                  </a:schemeClr>
                </a:solidFill>
                <a:latin typeface="Consolas" pitchFamily="49" charset="0"/>
                <a:cs typeface="Consolas" pitchFamily="49" charset="0"/>
              </a:rPr>
              <a:t>(result);</a:t>
            </a:r>
            <a:r>
              <a:rPr lang="en-US" sz="1800" i="1" dirty="0">
                <a:solidFill>
                  <a:srgbClr val="92D050"/>
                </a:solidFill>
                <a:latin typeface="Consolas" pitchFamily="49" charset="0"/>
                <a:cs typeface="Consolas" pitchFamily="49" charset="0"/>
              </a:rPr>
              <a:t> </a:t>
            </a:r>
            <a:r>
              <a:rPr lang="en-US" sz="1800" i="1" dirty="0">
                <a:solidFill>
                  <a:schemeClr val="accent1">
                    <a:lumMod val="75000"/>
                  </a:schemeClr>
                </a:solidFill>
                <a:latin typeface="Consolas" pitchFamily="49" charset="0"/>
                <a:cs typeface="Consolas" pitchFamily="49" charset="0"/>
              </a:rPr>
              <a:t>//wait for result! </a:t>
            </a:r>
          </a:p>
          <a:p>
            <a:pPr lvl="1">
              <a:buNone/>
            </a:pPr>
            <a:r>
              <a:rPr lang="en-US" sz="1800" i="1" dirty="0" err="1">
                <a:solidFill>
                  <a:schemeClr val="tx1">
                    <a:lumMod val="65000"/>
                    <a:lumOff val="35000"/>
                  </a:schemeClr>
                </a:solidFill>
                <a:latin typeface="Consolas" pitchFamily="49" charset="0"/>
                <a:cs typeface="Consolas" pitchFamily="49" charset="0"/>
              </a:rPr>
              <a:t>doSomethingWithOutResult</a:t>
            </a:r>
            <a:r>
              <a:rPr lang="en-US" sz="1800" i="1" dirty="0">
                <a:solidFill>
                  <a:schemeClr val="tx1">
                    <a:lumMod val="65000"/>
                    <a:lumOff val="35000"/>
                  </a:schemeClr>
                </a:solidFill>
                <a:latin typeface="Consolas" pitchFamily="49" charset="0"/>
                <a:cs typeface="Consolas" pitchFamily="49" charset="0"/>
              </a:rPr>
              <a:t>(); </a:t>
            </a:r>
            <a:r>
              <a:rPr lang="en-US" sz="1800" i="1" dirty="0">
                <a:solidFill>
                  <a:schemeClr val="accent1">
                    <a:lumMod val="75000"/>
                  </a:schemeClr>
                </a:solidFill>
                <a:latin typeface="Consolas" pitchFamily="49" charset="0"/>
                <a:cs typeface="Consolas" pitchFamily="49" charset="0"/>
              </a:rPr>
              <a:t>//execution is </a:t>
            </a:r>
            <a:r>
              <a:rPr lang="en-US" sz="1800" b="1" i="1" dirty="0">
                <a:solidFill>
                  <a:schemeClr val="accent1">
                    <a:lumMod val="75000"/>
                  </a:schemeClr>
                </a:solidFill>
                <a:latin typeface="Consolas" pitchFamily="49" charset="0"/>
                <a:cs typeface="Consolas" pitchFamily="49" charset="0"/>
              </a:rPr>
              <a:t>blocked</a:t>
            </a:r>
            <a:r>
              <a:rPr lang="en-US" sz="1800" i="1" dirty="0">
                <a:solidFill>
                  <a:schemeClr val="accent1">
                    <a:lumMod val="75000"/>
                  </a:schemeClr>
                </a:solidFill>
                <a:latin typeface="Consolas" pitchFamily="49" charset="0"/>
                <a:cs typeface="Consolas" pitchFamily="49" charset="0"/>
              </a:rPr>
              <a:t>!</a:t>
            </a:r>
          </a:p>
          <a:p>
            <a:pPr lvl="1">
              <a:buNone/>
            </a:pPr>
            <a:endParaRPr lang="en-US" sz="1800" dirty="0">
              <a:solidFill>
                <a:schemeClr val="accent1">
                  <a:lumMod val="75000"/>
                </a:schemeClr>
              </a:solidFill>
              <a:latin typeface="Consolas" pitchFamily="49" charset="0"/>
              <a:cs typeface="Consolas" pitchFamily="49" charset="0"/>
            </a:endParaRPr>
          </a:p>
          <a:p>
            <a:r>
              <a:rPr lang="en-US" dirty="0">
                <a:solidFill>
                  <a:schemeClr val="tx1">
                    <a:lumMod val="95000"/>
                    <a:lumOff val="5000"/>
                  </a:schemeClr>
                </a:solidFill>
                <a:cs typeface="Consolas" pitchFamily="49" charset="0"/>
              </a:rPr>
              <a:t>Non-traditional, Non-blocking I/O</a:t>
            </a:r>
          </a:p>
          <a:p>
            <a:pPr lvl="1">
              <a:buNone/>
            </a:pPr>
            <a:r>
              <a:rPr lang="en-US" sz="1800" i="1" dirty="0" err="1">
                <a:solidFill>
                  <a:schemeClr val="tx1">
                    <a:lumMod val="65000"/>
                    <a:lumOff val="35000"/>
                  </a:schemeClr>
                </a:solidFill>
                <a:latin typeface="Consolas" pitchFamily="49" charset="0"/>
                <a:cs typeface="Consolas" pitchFamily="49" charset="0"/>
              </a:rPr>
              <a:t>db.query</a:t>
            </a:r>
            <a:r>
              <a:rPr lang="en-US" sz="1800" i="1" dirty="0">
                <a:solidFill>
                  <a:schemeClr val="tx1">
                    <a:lumMod val="65000"/>
                    <a:lumOff val="35000"/>
                  </a:schemeClr>
                </a:solidFill>
                <a:latin typeface="Consolas" pitchFamily="49" charset="0"/>
                <a:cs typeface="Consolas" pitchFamily="49" charset="0"/>
              </a:rPr>
              <a:t>(“select x from </a:t>
            </a:r>
            <a:r>
              <a:rPr lang="en-US" sz="1800" i="1" dirty="0" err="1">
                <a:solidFill>
                  <a:schemeClr val="tx1">
                    <a:lumMod val="65000"/>
                    <a:lumOff val="35000"/>
                  </a:schemeClr>
                </a:solidFill>
                <a:latin typeface="Consolas" pitchFamily="49" charset="0"/>
                <a:cs typeface="Consolas" pitchFamily="49" charset="0"/>
              </a:rPr>
              <a:t>table_Y”,function</a:t>
            </a:r>
            <a:r>
              <a:rPr lang="en-US" sz="1800" i="1" dirty="0">
                <a:solidFill>
                  <a:schemeClr val="tx1">
                    <a:lumMod val="65000"/>
                    <a:lumOff val="35000"/>
                  </a:schemeClr>
                </a:solidFill>
                <a:latin typeface="Consolas" pitchFamily="49" charset="0"/>
                <a:cs typeface="Consolas" pitchFamily="49" charset="0"/>
              </a:rPr>
              <a:t> (result){ </a:t>
            </a:r>
          </a:p>
          <a:p>
            <a:pPr lvl="1">
              <a:buNone/>
            </a:pPr>
            <a:r>
              <a:rPr lang="en-US" sz="1800" i="1" dirty="0">
                <a:solidFill>
                  <a:schemeClr val="tx1">
                    <a:lumMod val="65000"/>
                    <a:lumOff val="35000"/>
                  </a:schemeClr>
                </a:solidFill>
                <a:latin typeface="Consolas" pitchFamily="49" charset="0"/>
                <a:cs typeface="Consolas" pitchFamily="49" charset="0"/>
              </a:rPr>
              <a:t>	</a:t>
            </a:r>
            <a:r>
              <a:rPr lang="en-US" sz="1800" i="1" dirty="0" err="1">
                <a:solidFill>
                  <a:schemeClr val="tx1">
                    <a:lumMod val="65000"/>
                    <a:lumOff val="35000"/>
                  </a:schemeClr>
                </a:solidFill>
                <a:latin typeface="Consolas" pitchFamily="49" charset="0"/>
                <a:cs typeface="Consolas" pitchFamily="49" charset="0"/>
              </a:rPr>
              <a:t>doSomethingWith</a:t>
            </a:r>
            <a:r>
              <a:rPr lang="en-US" sz="1800" i="1" dirty="0">
                <a:solidFill>
                  <a:schemeClr val="tx1">
                    <a:lumMod val="65000"/>
                    <a:lumOff val="35000"/>
                  </a:schemeClr>
                </a:solidFill>
                <a:latin typeface="Consolas" pitchFamily="49" charset="0"/>
                <a:cs typeface="Consolas" pitchFamily="49" charset="0"/>
              </a:rPr>
              <a:t>(result);</a:t>
            </a:r>
            <a:r>
              <a:rPr lang="en-US" sz="1800" i="1" dirty="0">
                <a:solidFill>
                  <a:srgbClr val="92D050"/>
                </a:solidFill>
                <a:latin typeface="Consolas" pitchFamily="49" charset="0"/>
                <a:cs typeface="Consolas" pitchFamily="49" charset="0"/>
              </a:rPr>
              <a:t> </a:t>
            </a:r>
            <a:r>
              <a:rPr lang="en-US" sz="1800" i="1" dirty="0">
                <a:solidFill>
                  <a:schemeClr val="accent1">
                    <a:lumMod val="75000"/>
                  </a:schemeClr>
                </a:solidFill>
                <a:latin typeface="Consolas" pitchFamily="49" charset="0"/>
                <a:cs typeface="Consolas" pitchFamily="49" charset="0"/>
              </a:rPr>
              <a:t>//wait for result!</a:t>
            </a:r>
          </a:p>
          <a:p>
            <a:pPr lvl="1">
              <a:buNone/>
            </a:pPr>
            <a:r>
              <a:rPr lang="en-US" sz="1800" i="1" dirty="0">
                <a:solidFill>
                  <a:schemeClr val="tx1">
                    <a:lumMod val="65000"/>
                    <a:lumOff val="35000"/>
                  </a:schemeClr>
                </a:solidFill>
                <a:latin typeface="Consolas" pitchFamily="49" charset="0"/>
                <a:cs typeface="Consolas" pitchFamily="49" charset="0"/>
              </a:rPr>
              <a:t>});</a:t>
            </a:r>
          </a:p>
          <a:p>
            <a:pPr lvl="1">
              <a:buNone/>
            </a:pPr>
            <a:r>
              <a:rPr lang="en-US" sz="1800" i="1" dirty="0" err="1">
                <a:solidFill>
                  <a:schemeClr val="tx1">
                    <a:lumMod val="65000"/>
                    <a:lumOff val="35000"/>
                  </a:schemeClr>
                </a:solidFill>
                <a:latin typeface="Consolas" pitchFamily="49" charset="0"/>
                <a:cs typeface="Consolas" pitchFamily="49" charset="0"/>
              </a:rPr>
              <a:t>doSomethingWithOutResult</a:t>
            </a:r>
            <a:r>
              <a:rPr lang="en-US" sz="1800" i="1" dirty="0">
                <a:solidFill>
                  <a:schemeClr val="tx1">
                    <a:lumMod val="65000"/>
                    <a:lumOff val="35000"/>
                  </a:schemeClr>
                </a:solidFill>
                <a:latin typeface="Consolas" pitchFamily="49" charset="0"/>
                <a:cs typeface="Consolas" pitchFamily="49" charset="0"/>
              </a:rPr>
              <a:t>(); </a:t>
            </a:r>
            <a:r>
              <a:rPr lang="en-US" sz="1800" i="1" dirty="0">
                <a:solidFill>
                  <a:schemeClr val="accent1">
                    <a:lumMod val="75000"/>
                  </a:schemeClr>
                </a:solidFill>
                <a:latin typeface="Consolas" pitchFamily="49" charset="0"/>
                <a:cs typeface="Consolas" pitchFamily="49" charset="0"/>
              </a:rPr>
              <a:t>//</a:t>
            </a:r>
            <a:r>
              <a:rPr lang="en-US" sz="1800" b="1" i="1" dirty="0">
                <a:solidFill>
                  <a:schemeClr val="accent1">
                    <a:lumMod val="75000"/>
                  </a:schemeClr>
                </a:solidFill>
                <a:latin typeface="Consolas" pitchFamily="49" charset="0"/>
                <a:cs typeface="Consolas" pitchFamily="49" charset="0"/>
              </a:rPr>
              <a:t>executes </a:t>
            </a:r>
            <a:r>
              <a:rPr lang="en-US" sz="1800" i="1" dirty="0">
                <a:solidFill>
                  <a:schemeClr val="accent1">
                    <a:lumMod val="75000"/>
                  </a:schemeClr>
                </a:solidFill>
                <a:latin typeface="Consolas" pitchFamily="49" charset="0"/>
                <a:cs typeface="Consolas" pitchFamily="49" charset="0"/>
              </a:rPr>
              <a:t>without any delay!</a:t>
            </a:r>
          </a:p>
          <a:p>
            <a:endParaRPr lang="en-US" dirty="0"/>
          </a:p>
        </p:txBody>
      </p:sp>
      <p:pic>
        <p:nvPicPr>
          <p:cNvPr id="4" name="Picture 3"/>
          <p:cNvPicPr>
            <a:picLocks noChangeAspect="1"/>
          </p:cNvPicPr>
          <p:nvPr/>
        </p:nvPicPr>
        <p:blipFill>
          <a:blip r:embed="rId2"/>
          <a:stretch>
            <a:fillRect/>
          </a:stretch>
        </p:blipFill>
        <p:spPr>
          <a:xfrm>
            <a:off x="10288162" y="6334125"/>
            <a:ext cx="1903838" cy="523875"/>
          </a:xfrm>
          <a:prstGeom prst="rect">
            <a:avLst/>
          </a:prstGeom>
        </p:spPr>
      </p:pic>
    </p:spTree>
    <p:extLst>
      <p:ext uri="{BB962C8B-B14F-4D97-AF65-F5344CB8AC3E}">
        <p14:creationId xmlns:p14="http://schemas.microsoft.com/office/powerpoint/2010/main" val="228743891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8268"/>
          </a:xfrm>
        </p:spPr>
        <p:txBody>
          <a:bodyPr/>
          <a:lstStyle/>
          <a:p>
            <a:r>
              <a:rPr lang="en-US" dirty="0" smtClean="0"/>
              <a:t>The Node Core	</a:t>
            </a:r>
            <a:endParaRPr lang="en-US" dirty="0"/>
          </a:p>
        </p:txBody>
      </p:sp>
      <p:sp>
        <p:nvSpPr>
          <p:cNvPr id="3" name="Content Placeholder 2"/>
          <p:cNvSpPr>
            <a:spLocks noGrp="1"/>
          </p:cNvSpPr>
          <p:nvPr>
            <p:ph idx="1"/>
          </p:nvPr>
        </p:nvSpPr>
        <p:spPr>
          <a:xfrm>
            <a:off x="677334" y="1327869"/>
            <a:ext cx="8596668" cy="4713494"/>
          </a:xfrm>
        </p:spPr>
        <p:txBody>
          <a:bodyPr/>
          <a:lstStyle/>
          <a:p>
            <a:pPr>
              <a:buFontTx/>
              <a:buChar char="-"/>
            </a:pPr>
            <a:r>
              <a:rPr lang="en-US" dirty="0" smtClean="0"/>
              <a:t>Node global objects, such as global, process, Buffer objects</a:t>
            </a:r>
          </a:p>
          <a:p>
            <a:pPr lvl="1">
              <a:buFontTx/>
              <a:buChar char="-"/>
            </a:pPr>
            <a:r>
              <a:rPr lang="en-US" dirty="0" err="1" smtClean="0"/>
              <a:t>E.g</a:t>
            </a:r>
            <a:r>
              <a:rPr lang="en-US" dirty="0" smtClean="0"/>
              <a:t> &gt; console.log(global) //it’s like windows object in browser world</a:t>
            </a:r>
          </a:p>
          <a:p>
            <a:pPr lvl="1">
              <a:buFontTx/>
              <a:buChar char="-"/>
            </a:pPr>
            <a:endParaRPr lang="en-US" dirty="0" smtClean="0"/>
          </a:p>
          <a:p>
            <a:pPr>
              <a:buFontTx/>
              <a:buChar char="-"/>
            </a:pPr>
            <a:endParaRPr lang="en-US" dirty="0" smtClean="0"/>
          </a:p>
          <a:p>
            <a:pPr>
              <a:buFontTx/>
              <a:buChar char="-"/>
            </a:pPr>
            <a:r>
              <a:rPr lang="en-US" dirty="0" smtClean="0"/>
              <a:t>The timer methods, such as </a:t>
            </a:r>
            <a:r>
              <a:rPr lang="en-US" dirty="0" err="1" smtClean="0"/>
              <a:t>setTimeout</a:t>
            </a:r>
            <a:r>
              <a:rPr lang="en-US" dirty="0" smtClean="0"/>
              <a:t>, </a:t>
            </a:r>
            <a:r>
              <a:rPr lang="en-US" dirty="0" err="1" smtClean="0"/>
              <a:t>clearTimeout</a:t>
            </a:r>
            <a:r>
              <a:rPr lang="en-US" dirty="0" smtClean="0"/>
              <a:t>, </a:t>
            </a:r>
            <a:r>
              <a:rPr lang="en-US" dirty="0" err="1" smtClean="0"/>
              <a:t>setInterval</a:t>
            </a:r>
            <a:r>
              <a:rPr lang="en-US" dirty="0" smtClean="0"/>
              <a:t> &amp; </a:t>
            </a:r>
            <a:r>
              <a:rPr lang="en-US" dirty="0" err="1" smtClean="0"/>
              <a:t>clearInterval</a:t>
            </a:r>
            <a:endParaRPr lang="en-US" dirty="0" smtClean="0"/>
          </a:p>
          <a:p>
            <a:pPr>
              <a:buFontTx/>
              <a:buChar char="-"/>
            </a:pPr>
            <a:r>
              <a:rPr lang="en-US" dirty="0" smtClean="0"/>
              <a:t>Servers, Sockets and Streams objects</a:t>
            </a:r>
          </a:p>
          <a:p>
            <a:pPr>
              <a:buFontTx/>
              <a:buChar char="-"/>
            </a:pPr>
            <a:r>
              <a:rPr lang="en-US" dirty="0" smtClean="0"/>
              <a:t>Node inheritance object, such as Utilities object</a:t>
            </a:r>
          </a:p>
          <a:p>
            <a:pPr>
              <a:buFontTx/>
              <a:buChar char="-"/>
            </a:pPr>
            <a:r>
              <a:rPr lang="en-US" dirty="0" smtClean="0"/>
              <a:t>The </a:t>
            </a:r>
            <a:r>
              <a:rPr lang="en-US" dirty="0" err="1" smtClean="0"/>
              <a:t>EventEmitter</a:t>
            </a:r>
            <a:r>
              <a:rPr lang="en-US" dirty="0" smtClean="0"/>
              <a:t> object and events</a:t>
            </a:r>
          </a:p>
          <a:p>
            <a:pPr>
              <a:buFontTx/>
              <a:buChar char="-"/>
            </a:pPr>
            <a:endParaRPr lang="en-US" dirty="0"/>
          </a:p>
        </p:txBody>
      </p:sp>
      <p:pic>
        <p:nvPicPr>
          <p:cNvPr id="4" name="Picture 3"/>
          <p:cNvPicPr>
            <a:picLocks noChangeAspect="1"/>
          </p:cNvPicPr>
          <p:nvPr/>
        </p:nvPicPr>
        <p:blipFill>
          <a:blip r:embed="rId2"/>
          <a:stretch>
            <a:fillRect/>
          </a:stretch>
        </p:blipFill>
        <p:spPr>
          <a:xfrm>
            <a:off x="1496632" y="2163046"/>
            <a:ext cx="5873157" cy="670306"/>
          </a:xfrm>
          <a:prstGeom prst="rect">
            <a:avLst/>
          </a:prstGeom>
        </p:spPr>
      </p:pic>
    </p:spTree>
    <p:extLst>
      <p:ext uri="{BB962C8B-B14F-4D97-AF65-F5344CB8AC3E}">
        <p14:creationId xmlns:p14="http://schemas.microsoft.com/office/powerpoint/2010/main" val="4193359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Scaling / </a:t>
            </a:r>
            <a:r>
              <a:rPr lang="en-US" dirty="0" err="1" smtClean="0"/>
              <a:t>Child_process</a:t>
            </a:r>
            <a:endParaRPr lang="en-US" dirty="0"/>
          </a:p>
        </p:txBody>
      </p:sp>
      <p:sp>
        <p:nvSpPr>
          <p:cNvPr id="3" name="Content Placeholder 2"/>
          <p:cNvSpPr>
            <a:spLocks noGrp="1"/>
          </p:cNvSpPr>
          <p:nvPr>
            <p:ph idx="1"/>
          </p:nvPr>
        </p:nvSpPr>
        <p:spPr>
          <a:xfrm>
            <a:off x="677334" y="1358538"/>
            <a:ext cx="8596668" cy="4480560"/>
          </a:xfrm>
        </p:spPr>
        <p:txBody>
          <a:bodyPr>
            <a:normAutofit fontScale="92500" lnSpcReduction="10000"/>
          </a:bodyPr>
          <a:lstStyle/>
          <a:p>
            <a:r>
              <a:rPr lang="en-US" dirty="0" smtClean="0"/>
              <a:t>Your OS provide access to a great deal of functionality, but they are mostly accessible via command line. It would be nice to be able to access this functionality from a Node application. That’s where </a:t>
            </a:r>
            <a:r>
              <a:rPr lang="en-US" i="1" dirty="0" err="1" smtClean="0"/>
              <a:t>chile_process</a:t>
            </a:r>
            <a:r>
              <a:rPr lang="en-US" i="1" smtClean="0"/>
              <a:t> </a:t>
            </a:r>
            <a:r>
              <a:rPr lang="en-US" smtClean="0"/>
              <a:t>come in.</a:t>
            </a:r>
          </a:p>
          <a:p>
            <a:r>
              <a:rPr lang="en-US" dirty="0" smtClean="0"/>
              <a:t>As </a:t>
            </a:r>
            <a:r>
              <a:rPr lang="en-US" dirty="0"/>
              <a:t>Node.js runs in a single thread mode but it uses an event-driven paradigm to handle concurrency. It also facilitates creation of child processes to leverage parallel processing on multi-core </a:t>
            </a:r>
            <a:r>
              <a:rPr lang="en-US" dirty="0" err="1"/>
              <a:t>cpu</a:t>
            </a:r>
            <a:r>
              <a:rPr lang="en-US" dirty="0"/>
              <a:t> based systems.</a:t>
            </a:r>
          </a:p>
          <a:p>
            <a:r>
              <a:rPr lang="en-US" dirty="0"/>
              <a:t>Child processes always have three streams </a:t>
            </a:r>
            <a:r>
              <a:rPr lang="en-US" b="1" dirty="0" err="1"/>
              <a:t>child.stdin</a:t>
            </a:r>
            <a:r>
              <a:rPr lang="en-US" dirty="0"/>
              <a:t>, </a:t>
            </a:r>
            <a:r>
              <a:rPr lang="en-US" b="1" dirty="0" err="1"/>
              <a:t>child.stdout</a:t>
            </a:r>
            <a:r>
              <a:rPr lang="en-US" dirty="0"/>
              <a:t>, </a:t>
            </a:r>
            <a:r>
              <a:rPr lang="en-US" dirty="0" err="1"/>
              <a:t>and</a:t>
            </a:r>
            <a:r>
              <a:rPr lang="en-US" b="1" dirty="0" err="1"/>
              <a:t>child.stderr</a:t>
            </a:r>
            <a:r>
              <a:rPr lang="en-US" dirty="0"/>
              <a:t> which may be shared with the </a:t>
            </a:r>
            <a:r>
              <a:rPr lang="en-US" dirty="0" err="1"/>
              <a:t>stdio</a:t>
            </a:r>
            <a:r>
              <a:rPr lang="en-US" dirty="0"/>
              <a:t> streams of the parent process.</a:t>
            </a:r>
          </a:p>
          <a:p>
            <a:r>
              <a:rPr lang="en-US" dirty="0"/>
              <a:t>Node provides </a:t>
            </a:r>
            <a:r>
              <a:rPr lang="en-US" b="1" dirty="0" err="1"/>
              <a:t>child_process</a:t>
            </a:r>
            <a:r>
              <a:rPr lang="en-US" dirty="0"/>
              <a:t> module which has following three major ways to create child process.</a:t>
            </a:r>
          </a:p>
          <a:p>
            <a:pPr lvl="1"/>
            <a:r>
              <a:rPr lang="en-US" b="1" dirty="0"/>
              <a:t>exec</a:t>
            </a:r>
            <a:r>
              <a:rPr lang="en-US" dirty="0"/>
              <a:t> - </a:t>
            </a:r>
            <a:r>
              <a:rPr lang="en-US" dirty="0" err="1"/>
              <a:t>child_process.exec</a:t>
            </a:r>
            <a:r>
              <a:rPr lang="en-US" dirty="0"/>
              <a:t> method runs a command in a shell/console and buffers the output.</a:t>
            </a:r>
          </a:p>
          <a:p>
            <a:pPr lvl="1"/>
            <a:r>
              <a:rPr lang="en-US" b="1" dirty="0"/>
              <a:t>spawn</a:t>
            </a:r>
            <a:r>
              <a:rPr lang="en-US" dirty="0"/>
              <a:t> - </a:t>
            </a:r>
            <a:r>
              <a:rPr lang="en-US" dirty="0" err="1"/>
              <a:t>child_process.spawn</a:t>
            </a:r>
            <a:r>
              <a:rPr lang="en-US" dirty="0"/>
              <a:t> launches a new process with a given command</a:t>
            </a:r>
          </a:p>
          <a:p>
            <a:pPr lvl="1"/>
            <a:r>
              <a:rPr lang="en-US" b="1" dirty="0"/>
              <a:t>fork</a:t>
            </a:r>
            <a:r>
              <a:rPr lang="en-US" dirty="0"/>
              <a:t> - The </a:t>
            </a:r>
            <a:r>
              <a:rPr lang="en-US" dirty="0" err="1"/>
              <a:t>child_process.fork</a:t>
            </a:r>
            <a:r>
              <a:rPr lang="en-US" dirty="0"/>
              <a:t> method is a special case of the spawn() to create child processes.</a:t>
            </a:r>
          </a:p>
          <a:p>
            <a:endParaRPr lang="en-US" dirty="0"/>
          </a:p>
        </p:txBody>
      </p:sp>
    </p:spTree>
    <p:extLst>
      <p:ext uri="{BB962C8B-B14F-4D97-AF65-F5344CB8AC3E}">
        <p14:creationId xmlns:p14="http://schemas.microsoft.com/office/powerpoint/2010/main" val="13773284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node.js? </a:t>
            </a:r>
            <a:br>
              <a:rPr lang="en-US" dirty="0" smtClean="0"/>
            </a:br>
            <a:r>
              <a:rPr lang="en-US" dirty="0" smtClean="0"/>
              <a:t>(What –not?)</a:t>
            </a:r>
            <a:endParaRPr lang="en-US" dirty="0"/>
          </a:p>
        </p:txBody>
      </p:sp>
      <p:sp>
        <p:nvSpPr>
          <p:cNvPr id="3" name="Content Placeholder 2"/>
          <p:cNvSpPr>
            <a:spLocks noGrp="1"/>
          </p:cNvSpPr>
          <p:nvPr>
            <p:ph idx="1"/>
          </p:nvPr>
        </p:nvSpPr>
        <p:spPr>
          <a:xfrm>
            <a:off x="677334" y="1930400"/>
            <a:ext cx="8596668" cy="4737099"/>
          </a:xfrm>
        </p:spPr>
        <p:txBody>
          <a:bodyPr>
            <a:normAutofit lnSpcReduction="10000"/>
          </a:bodyPr>
          <a:lstStyle/>
          <a:p>
            <a:r>
              <a:rPr lang="en-US" dirty="0" smtClean="0"/>
              <a:t>Create Servers like http, TCP, DNS, Static FTP.</a:t>
            </a:r>
          </a:p>
          <a:p>
            <a:pPr marL="457200" lvl="1" indent="0">
              <a:buNone/>
            </a:pPr>
            <a:r>
              <a:rPr lang="en-US" sz="1200" i="1" dirty="0" smtClean="0"/>
              <a:t>	</a:t>
            </a:r>
            <a:r>
              <a:rPr lang="en-US" sz="1200" i="1" dirty="0" err="1" smtClean="0"/>
              <a:t>var</a:t>
            </a:r>
            <a:r>
              <a:rPr lang="en-US" sz="1200" i="1" dirty="0" smtClean="0"/>
              <a:t> http=require(‘http’);</a:t>
            </a:r>
          </a:p>
          <a:p>
            <a:pPr marL="457200" lvl="1" indent="0">
              <a:buNone/>
            </a:pPr>
            <a:r>
              <a:rPr lang="en-US" sz="1200" i="1" dirty="0"/>
              <a:t>	</a:t>
            </a:r>
            <a:r>
              <a:rPr lang="en-US" sz="1200" i="1" dirty="0" err="1" smtClean="0"/>
              <a:t>var</a:t>
            </a:r>
            <a:r>
              <a:rPr lang="en-US" sz="1200" i="1" dirty="0" smtClean="0"/>
              <a:t> server = </a:t>
            </a:r>
            <a:r>
              <a:rPr lang="en-US" sz="1200" i="1" dirty="0" err="1" smtClean="0"/>
              <a:t>http.createServer</a:t>
            </a:r>
            <a:r>
              <a:rPr lang="en-US" sz="1200" i="1" dirty="0" smtClean="0"/>
              <a:t>(function(</a:t>
            </a:r>
            <a:r>
              <a:rPr lang="en-US" sz="1200" i="1" dirty="0" err="1" smtClean="0"/>
              <a:t>req,res</a:t>
            </a:r>
            <a:r>
              <a:rPr lang="en-US" sz="1200" i="1" dirty="0" smtClean="0"/>
              <a:t>){</a:t>
            </a:r>
          </a:p>
          <a:p>
            <a:pPr marL="457200" lvl="1" indent="0">
              <a:buNone/>
            </a:pPr>
            <a:r>
              <a:rPr lang="en-US" sz="1200" i="1" dirty="0"/>
              <a:t>	</a:t>
            </a:r>
            <a:r>
              <a:rPr lang="en-US" sz="1200" i="1" dirty="0" smtClean="0"/>
              <a:t>	</a:t>
            </a:r>
            <a:r>
              <a:rPr lang="en-US" sz="1200" i="1" dirty="0" err="1" smtClean="0"/>
              <a:t>res.writeHead</a:t>
            </a:r>
            <a:r>
              <a:rPr lang="en-US" sz="1200" i="1" dirty="0" smtClean="0"/>
              <a:t>(200,{“</a:t>
            </a:r>
            <a:r>
              <a:rPr lang="en-US" sz="1200" i="1" dirty="0" err="1" smtClean="0"/>
              <a:t>content-type”:”text</a:t>
            </a:r>
            <a:r>
              <a:rPr lang="en-US" sz="1200" i="1" dirty="0" smtClean="0"/>
              <a:t>/plain”});</a:t>
            </a:r>
          </a:p>
          <a:p>
            <a:pPr marL="457200" lvl="1" indent="0">
              <a:buNone/>
            </a:pPr>
            <a:r>
              <a:rPr lang="en-US" sz="1200" i="1" dirty="0"/>
              <a:t>	</a:t>
            </a:r>
            <a:r>
              <a:rPr lang="en-US" sz="1200" i="1" dirty="0" smtClean="0"/>
              <a:t>	</a:t>
            </a:r>
            <a:r>
              <a:rPr lang="en-US" sz="1200" i="1" dirty="0" err="1" smtClean="0"/>
              <a:t>res.end</a:t>
            </a:r>
            <a:r>
              <a:rPr lang="en-US" sz="1200" i="1" dirty="0" smtClean="0"/>
              <a:t>(“Hello Node.js”);</a:t>
            </a:r>
          </a:p>
          <a:p>
            <a:pPr marL="457200" lvl="1" indent="0">
              <a:buNone/>
            </a:pPr>
            <a:r>
              <a:rPr lang="en-US" sz="1200" i="1" dirty="0"/>
              <a:t>	</a:t>
            </a:r>
            <a:r>
              <a:rPr lang="en-US" sz="1200" i="1" dirty="0" smtClean="0"/>
              <a:t>}).listen(8000);</a:t>
            </a:r>
          </a:p>
          <a:p>
            <a:r>
              <a:rPr lang="en-US" dirty="0" smtClean="0"/>
              <a:t>Create REST API</a:t>
            </a:r>
          </a:p>
          <a:p>
            <a:r>
              <a:rPr lang="en-US" dirty="0" smtClean="0"/>
              <a:t>Create Web Chat Application or any </a:t>
            </a:r>
            <a:r>
              <a:rPr lang="en-US" dirty="0" err="1" smtClean="0"/>
              <a:t>realtime</a:t>
            </a:r>
            <a:r>
              <a:rPr lang="en-US" dirty="0" smtClean="0"/>
              <a:t> two–way communication based web site. (</a:t>
            </a:r>
            <a:r>
              <a:rPr lang="en-US" dirty="0" err="1" smtClean="0"/>
              <a:t>e.g</a:t>
            </a:r>
            <a:r>
              <a:rPr lang="en-US" dirty="0" smtClean="0"/>
              <a:t> new Hangout is uses node 4.5) – using Meteor / Socket.io</a:t>
            </a:r>
          </a:p>
          <a:p>
            <a:r>
              <a:rPr lang="en-US" dirty="0" smtClean="0"/>
              <a:t>Create Online games, Collaboration tools etc.</a:t>
            </a:r>
          </a:p>
          <a:p>
            <a:r>
              <a:rPr lang="en-US" dirty="0" smtClean="0"/>
              <a:t>Create native mobile apps (using IONIC, </a:t>
            </a:r>
            <a:r>
              <a:rPr lang="en-US" dirty="0" err="1" smtClean="0"/>
              <a:t>Nativescript</a:t>
            </a:r>
            <a:r>
              <a:rPr lang="en-US" dirty="0" smtClean="0"/>
              <a:t>, Cordova, </a:t>
            </a:r>
            <a:r>
              <a:rPr lang="en-US" dirty="0" err="1" smtClean="0"/>
              <a:t>Phonegap</a:t>
            </a:r>
            <a:r>
              <a:rPr lang="en-US" dirty="0" smtClean="0"/>
              <a:t>)</a:t>
            </a:r>
          </a:p>
          <a:p>
            <a:r>
              <a:rPr lang="en-US" dirty="0" smtClean="0"/>
              <a:t>Create Desktop apps (using Electron, nw.js) – We are doing it for Georgia</a:t>
            </a:r>
          </a:p>
          <a:p>
            <a:r>
              <a:rPr lang="en-US" dirty="0" smtClean="0"/>
              <a:t>IoT projects using Arduino &amp; Raspberry Pi</a:t>
            </a:r>
          </a:p>
          <a:p>
            <a:r>
              <a:rPr lang="en-US" dirty="0" smtClean="0"/>
              <a:t>And list just go on and on…..</a:t>
            </a:r>
          </a:p>
          <a:p>
            <a:endParaRPr lang="en-US" dirty="0"/>
          </a:p>
        </p:txBody>
      </p:sp>
      <p:pic>
        <p:nvPicPr>
          <p:cNvPr id="4" name="Picture 3"/>
          <p:cNvPicPr>
            <a:picLocks noChangeAspect="1"/>
          </p:cNvPicPr>
          <p:nvPr/>
        </p:nvPicPr>
        <p:blipFill>
          <a:blip r:embed="rId2"/>
          <a:stretch>
            <a:fillRect/>
          </a:stretch>
        </p:blipFill>
        <p:spPr>
          <a:xfrm>
            <a:off x="10288162" y="6334125"/>
            <a:ext cx="1903838" cy="523875"/>
          </a:xfrm>
          <a:prstGeom prst="rect">
            <a:avLst/>
          </a:prstGeom>
        </p:spPr>
      </p:pic>
    </p:spTree>
    <p:extLst>
      <p:ext uri="{BB962C8B-B14F-4D97-AF65-F5344CB8AC3E}">
        <p14:creationId xmlns:p14="http://schemas.microsoft.com/office/powerpoint/2010/main" val="3833022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additive="base">
                                        <p:cTn id="6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technology, all platforms 	</a:t>
            </a:r>
            <a:endParaRPr lang="en-US" dirty="0"/>
          </a:p>
        </p:txBody>
      </p:sp>
      <p:sp>
        <p:nvSpPr>
          <p:cNvPr id="3" name="Content Placeholder 2"/>
          <p:cNvSpPr>
            <a:spLocks noGrp="1"/>
          </p:cNvSpPr>
          <p:nvPr>
            <p:ph idx="1"/>
          </p:nvPr>
        </p:nvSpPr>
        <p:spPr>
          <a:xfrm>
            <a:off x="677334" y="1698171"/>
            <a:ext cx="8596668" cy="4343191"/>
          </a:xfrm>
        </p:spPr>
        <p:txBody>
          <a:bodyPr>
            <a:normAutofit/>
          </a:bodyPr>
          <a:lstStyle/>
          <a:p>
            <a:r>
              <a:rPr lang="en-US" dirty="0" smtClean="0"/>
              <a:t>Node.js brings a way so that JS developers now can develop all types of platforms apps like – </a:t>
            </a:r>
          </a:p>
          <a:p>
            <a:pPr lvl="1"/>
            <a:r>
              <a:rPr lang="en-US" dirty="0" smtClean="0"/>
              <a:t>Web App</a:t>
            </a:r>
          </a:p>
          <a:p>
            <a:pPr lvl="1"/>
            <a:r>
              <a:rPr lang="en-US" dirty="0" smtClean="0"/>
              <a:t>Desktop App (for multi OS)</a:t>
            </a:r>
          </a:p>
          <a:p>
            <a:pPr lvl="1"/>
            <a:r>
              <a:rPr lang="en-US" dirty="0" smtClean="0"/>
              <a:t>Hybrid Mobile App</a:t>
            </a:r>
          </a:p>
          <a:p>
            <a:pPr lvl="1"/>
            <a:r>
              <a:rPr lang="en-US" dirty="0" smtClean="0"/>
              <a:t>REST </a:t>
            </a:r>
            <a:r>
              <a:rPr lang="en-US" dirty="0" err="1" smtClean="0"/>
              <a:t>Api</a:t>
            </a:r>
            <a:endParaRPr lang="en-US" dirty="0" smtClean="0"/>
          </a:p>
          <a:p>
            <a:pPr lvl="1"/>
            <a:r>
              <a:rPr lang="en-US" dirty="0" smtClean="0"/>
              <a:t>Windows services </a:t>
            </a:r>
          </a:p>
          <a:p>
            <a:pPr lvl="1"/>
            <a:r>
              <a:rPr lang="en-US" dirty="0" smtClean="0"/>
              <a:t>Crone job tasks</a:t>
            </a:r>
          </a:p>
          <a:p>
            <a:pPr lvl="1"/>
            <a:r>
              <a:rPr lang="en-US" dirty="0" err="1" smtClean="0"/>
              <a:t>IoT</a:t>
            </a:r>
            <a:r>
              <a:rPr lang="en-US" dirty="0" smtClean="0"/>
              <a:t> devices and OS</a:t>
            </a:r>
          </a:p>
          <a:p>
            <a:pPr lvl="1"/>
            <a:r>
              <a:rPr lang="en-US" dirty="0" smtClean="0"/>
              <a:t>Games development </a:t>
            </a:r>
          </a:p>
          <a:p>
            <a:pPr lvl="1"/>
            <a:r>
              <a:rPr lang="en-US" dirty="0" smtClean="0"/>
              <a:t>Real time communication apps </a:t>
            </a:r>
            <a:endParaRPr lang="en-US" dirty="0"/>
          </a:p>
        </p:txBody>
      </p:sp>
      <p:pic>
        <p:nvPicPr>
          <p:cNvPr id="4" name="Picture 3"/>
          <p:cNvPicPr>
            <a:picLocks noChangeAspect="1"/>
          </p:cNvPicPr>
          <p:nvPr/>
        </p:nvPicPr>
        <p:blipFill>
          <a:blip r:embed="rId2"/>
          <a:stretch>
            <a:fillRect/>
          </a:stretch>
        </p:blipFill>
        <p:spPr>
          <a:xfrm>
            <a:off x="10288162" y="6334125"/>
            <a:ext cx="1903838" cy="523875"/>
          </a:xfrm>
          <a:prstGeom prst="rect">
            <a:avLst/>
          </a:prstGeom>
        </p:spPr>
      </p:pic>
    </p:spTree>
    <p:extLst>
      <p:ext uri="{BB962C8B-B14F-4D97-AF65-F5344CB8AC3E}">
        <p14:creationId xmlns:p14="http://schemas.microsoft.com/office/powerpoint/2010/main" val="2236868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using it?</a:t>
            </a:r>
            <a:endParaRPr lang="en-US" dirty="0"/>
          </a:p>
        </p:txBody>
      </p:sp>
      <p:sp>
        <p:nvSpPr>
          <p:cNvPr id="3" name="Content Placeholder 2"/>
          <p:cNvSpPr>
            <a:spLocks noGrp="1"/>
          </p:cNvSpPr>
          <p:nvPr>
            <p:ph idx="1"/>
          </p:nvPr>
        </p:nvSpPr>
        <p:spPr>
          <a:xfrm>
            <a:off x="677334" y="1838326"/>
            <a:ext cx="7876116" cy="2447924"/>
          </a:xfrm>
        </p:spPr>
        <p:txBody>
          <a:bodyPr>
            <a:normAutofit fontScale="92500" lnSpcReduction="10000"/>
          </a:bodyPr>
          <a:lstStyle/>
          <a:p>
            <a:r>
              <a:rPr lang="en-US" dirty="0" smtClean="0"/>
              <a:t>Walmart has entire billing system written in Node.js</a:t>
            </a:r>
          </a:p>
          <a:p>
            <a:r>
              <a:rPr lang="en-US" dirty="0" smtClean="0"/>
              <a:t>Netflix &amp; eBay uses it as API and content server</a:t>
            </a:r>
          </a:p>
          <a:p>
            <a:r>
              <a:rPr lang="en-US" dirty="0" smtClean="0"/>
              <a:t>Uber’s REST API, Mobile App, Web App – all on top of node.js</a:t>
            </a:r>
          </a:p>
          <a:p>
            <a:r>
              <a:rPr lang="en-US" dirty="0" smtClean="0"/>
              <a:t>Groupon, SAP, Linked it , Microsoft , </a:t>
            </a:r>
            <a:r>
              <a:rPr lang="en-US" dirty="0" err="1" smtClean="0"/>
              <a:t>Paypal</a:t>
            </a:r>
            <a:r>
              <a:rPr lang="en-US" dirty="0" smtClean="0"/>
              <a:t>, Google, </a:t>
            </a:r>
            <a:r>
              <a:rPr lang="en-US" dirty="0" err="1" smtClean="0"/>
              <a:t>Wordpress</a:t>
            </a:r>
            <a:r>
              <a:rPr lang="en-US" dirty="0" smtClean="0"/>
              <a:t> and many IT companies.</a:t>
            </a:r>
          </a:p>
          <a:p>
            <a:r>
              <a:rPr lang="en-US" dirty="0" smtClean="0"/>
              <a:t>Azure mobile services from MS is in node.js</a:t>
            </a:r>
          </a:p>
          <a:p>
            <a:r>
              <a:rPr lang="en-US" dirty="0" smtClean="0"/>
              <a:t>And of course we @ CAPS</a:t>
            </a:r>
            <a:endParaRPr lang="en-US" dirty="0"/>
          </a:p>
        </p:txBody>
      </p:sp>
      <p:pic>
        <p:nvPicPr>
          <p:cNvPr id="4" name="Picture 3"/>
          <p:cNvPicPr>
            <a:picLocks noChangeAspect="1"/>
          </p:cNvPicPr>
          <p:nvPr/>
        </p:nvPicPr>
        <p:blipFill>
          <a:blip r:embed="rId2"/>
          <a:stretch>
            <a:fillRect/>
          </a:stretch>
        </p:blipFill>
        <p:spPr>
          <a:xfrm>
            <a:off x="10288162" y="6334125"/>
            <a:ext cx="1903838" cy="523875"/>
          </a:xfrm>
          <a:prstGeom prst="rect">
            <a:avLst/>
          </a:prstGeom>
        </p:spPr>
      </p:pic>
    </p:spTree>
    <p:extLst>
      <p:ext uri="{BB962C8B-B14F-4D97-AF65-F5344CB8AC3E}">
        <p14:creationId xmlns:p14="http://schemas.microsoft.com/office/powerpoint/2010/main" val="175706564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aneycodes.net/wp-content/uploads/2014/03/webapi-vs-nod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11" y="148908"/>
            <a:ext cx="5073372" cy="31559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mage.slidesharecdn.com/netcore1vsnetframework-160518215857/95/net-core-10-vs-net-framework-12-638.jpg?cb=14636682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583" y="2866273"/>
            <a:ext cx="6730721" cy="3787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51831" y="6334125"/>
            <a:ext cx="1903838" cy="523875"/>
          </a:xfrm>
          <a:prstGeom prst="rect">
            <a:avLst/>
          </a:prstGeom>
        </p:spPr>
      </p:pic>
    </p:spTree>
    <p:extLst>
      <p:ext uri="{BB962C8B-B14F-4D97-AF65-F5344CB8AC3E}">
        <p14:creationId xmlns:p14="http://schemas.microsoft.com/office/powerpoint/2010/main" val="3134066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NPM &amp; Bower </a:t>
            </a:r>
            <a:endParaRPr lang="en-US" dirty="0"/>
          </a:p>
        </p:txBody>
      </p:sp>
      <p:sp>
        <p:nvSpPr>
          <p:cNvPr id="3" name="Content Placeholder 2"/>
          <p:cNvSpPr>
            <a:spLocks noGrp="1"/>
          </p:cNvSpPr>
          <p:nvPr>
            <p:ph idx="1"/>
          </p:nvPr>
        </p:nvSpPr>
        <p:spPr>
          <a:xfrm>
            <a:off x="677334" y="1371601"/>
            <a:ext cx="8596668" cy="4669762"/>
          </a:xfrm>
        </p:spPr>
        <p:txBody>
          <a:bodyPr>
            <a:normAutofit fontScale="62500" lnSpcReduction="20000"/>
          </a:bodyPr>
          <a:lstStyle/>
          <a:p>
            <a:r>
              <a:rPr lang="en-US" dirty="0" smtClean="0"/>
              <a:t>npm (it’s now part of node.js)</a:t>
            </a:r>
            <a:endParaRPr lang="en-US" dirty="0" smtClean="0">
              <a:hlinkClick r:id="rId2"/>
            </a:endParaRPr>
          </a:p>
          <a:p>
            <a:pPr lvl="1"/>
            <a:r>
              <a:rPr lang="en-US" b="1" dirty="0"/>
              <a:t>npm</a:t>
            </a:r>
            <a:r>
              <a:rPr lang="en-US" dirty="0"/>
              <a:t> is a </a:t>
            </a:r>
            <a:r>
              <a:rPr lang="en-US" dirty="0" err="1"/>
              <a:t>NodeJS</a:t>
            </a:r>
            <a:r>
              <a:rPr lang="en-US" dirty="0"/>
              <a:t> package manager. As its name would imply, you can use it to install node programs. Also, if you use it in development, it makes it easier to specify and link dependencies</a:t>
            </a:r>
            <a:r>
              <a:rPr lang="en-US" dirty="0" smtClean="0"/>
              <a:t>.</a:t>
            </a:r>
          </a:p>
          <a:p>
            <a:pPr lvl="1"/>
            <a:r>
              <a:rPr lang="en-US" dirty="0" smtClean="0"/>
              <a:t>Every package you will add, it will be list down under </a:t>
            </a:r>
            <a:r>
              <a:rPr lang="en-US" dirty="0" err="1" smtClean="0"/>
              <a:t>package.json</a:t>
            </a:r>
            <a:r>
              <a:rPr lang="en-US" dirty="0" smtClean="0"/>
              <a:t> file either as dependency or </a:t>
            </a:r>
            <a:r>
              <a:rPr lang="en-US" dirty="0" err="1" smtClean="0"/>
              <a:t>devDependency</a:t>
            </a:r>
            <a:r>
              <a:rPr lang="en-US" dirty="0" smtClean="0"/>
              <a:t> based on your </a:t>
            </a:r>
            <a:r>
              <a:rPr lang="en-US" dirty="0" err="1" smtClean="0"/>
              <a:t>args</a:t>
            </a:r>
            <a:r>
              <a:rPr lang="en-US" dirty="0" smtClean="0"/>
              <a:t>.</a:t>
            </a:r>
          </a:p>
          <a:p>
            <a:pPr lvl="1"/>
            <a:r>
              <a:rPr lang="en-US" dirty="0" smtClean="0"/>
              <a:t>Some commands- </a:t>
            </a:r>
          </a:p>
          <a:p>
            <a:pPr lvl="2"/>
            <a:r>
              <a:rPr lang="en-US" i="1" dirty="0" smtClean="0"/>
              <a:t>Npm install –s / -g / --save-d {package}</a:t>
            </a:r>
          </a:p>
          <a:p>
            <a:pPr lvl="2"/>
            <a:r>
              <a:rPr lang="en-US" i="1" dirty="0" smtClean="0"/>
              <a:t>Npm </a:t>
            </a:r>
            <a:r>
              <a:rPr lang="en-US" i="1" dirty="0" err="1" smtClean="0"/>
              <a:t>init</a:t>
            </a:r>
            <a:endParaRPr lang="en-US" i="1" dirty="0" smtClean="0"/>
          </a:p>
          <a:p>
            <a:pPr lvl="2"/>
            <a:r>
              <a:rPr lang="en-US" i="1" dirty="0" smtClean="0"/>
              <a:t>Npm run</a:t>
            </a:r>
          </a:p>
          <a:p>
            <a:pPr lvl="2"/>
            <a:r>
              <a:rPr lang="en-US" i="1" dirty="0" smtClean="0"/>
              <a:t>Npm update</a:t>
            </a:r>
            <a:endParaRPr lang="en-US" i="1" dirty="0" smtClean="0">
              <a:hlinkClick r:id="rId2"/>
            </a:endParaRPr>
          </a:p>
          <a:p>
            <a:r>
              <a:rPr lang="en-US" dirty="0" smtClean="0">
                <a:hlinkClick r:id="rId2"/>
              </a:rPr>
              <a:t>https</a:t>
            </a:r>
            <a:r>
              <a:rPr lang="en-US" dirty="0">
                <a:hlinkClick r:id="rId2"/>
              </a:rPr>
              <a:t>://www.npmjs.com</a:t>
            </a:r>
            <a:r>
              <a:rPr lang="en-US" dirty="0" smtClean="0">
                <a:hlinkClick r:id="rId2"/>
              </a:rPr>
              <a:t>/</a:t>
            </a:r>
            <a:endParaRPr lang="en-US" dirty="0" smtClean="0"/>
          </a:p>
          <a:p>
            <a:pPr marL="0" indent="0">
              <a:buNone/>
            </a:pPr>
            <a:endParaRPr lang="en-US" dirty="0" smtClean="0"/>
          </a:p>
          <a:p>
            <a:r>
              <a:rPr lang="en-US" dirty="0" smtClean="0"/>
              <a:t>Bower ?</a:t>
            </a:r>
          </a:p>
          <a:p>
            <a:pPr lvl="1"/>
            <a:r>
              <a:rPr lang="en-US" b="1" dirty="0"/>
              <a:t>A package manager for the web</a:t>
            </a:r>
          </a:p>
          <a:p>
            <a:pPr lvl="1"/>
            <a:r>
              <a:rPr lang="en-US" dirty="0" smtClean="0"/>
              <a:t>Web </a:t>
            </a:r>
            <a:r>
              <a:rPr lang="en-US" dirty="0"/>
              <a:t>sites are made of lots of things — frameworks, libraries, assets, and utilities. Bower manages all these things for you</a:t>
            </a:r>
            <a:r>
              <a:rPr lang="en-US" dirty="0" smtClean="0"/>
              <a:t>.</a:t>
            </a:r>
          </a:p>
          <a:p>
            <a:pPr lvl="1"/>
            <a:r>
              <a:rPr lang="en-US" u="sng" dirty="0" smtClean="0"/>
              <a:t>bower.io</a:t>
            </a:r>
          </a:p>
          <a:p>
            <a:pPr lvl="1"/>
            <a:r>
              <a:rPr lang="en-US" dirty="0" smtClean="0"/>
              <a:t>How to install ? </a:t>
            </a:r>
            <a:r>
              <a:rPr lang="en-US" dirty="0"/>
              <a:t> </a:t>
            </a:r>
            <a:endParaRPr lang="en-US" dirty="0" smtClean="0"/>
          </a:p>
          <a:p>
            <a:pPr lvl="2"/>
            <a:r>
              <a:rPr lang="en-US" i="1" dirty="0" smtClean="0"/>
              <a:t>$ npm install –g bower</a:t>
            </a:r>
          </a:p>
          <a:p>
            <a:pPr lvl="2"/>
            <a:r>
              <a:rPr lang="en-US" i="1" dirty="0" smtClean="0"/>
              <a:t>$ bower install </a:t>
            </a:r>
            <a:r>
              <a:rPr lang="en-US" i="1" dirty="0" err="1" smtClean="0"/>
              <a:t>jquery</a:t>
            </a:r>
            <a:endParaRPr lang="en-US" i="1" dirty="0" smtClean="0"/>
          </a:p>
          <a:p>
            <a:pPr lvl="1"/>
            <a:endParaRPr lang="en-US" dirty="0"/>
          </a:p>
        </p:txBody>
      </p:sp>
      <p:pic>
        <p:nvPicPr>
          <p:cNvPr id="6" name="Picture 5"/>
          <p:cNvPicPr>
            <a:picLocks noChangeAspect="1"/>
          </p:cNvPicPr>
          <p:nvPr/>
        </p:nvPicPr>
        <p:blipFill>
          <a:blip r:embed="rId3"/>
          <a:stretch>
            <a:fillRect/>
          </a:stretch>
        </p:blipFill>
        <p:spPr>
          <a:xfrm>
            <a:off x="10648950" y="6162675"/>
            <a:ext cx="1543050" cy="695325"/>
          </a:xfrm>
          <a:prstGeom prst="rect">
            <a:avLst/>
          </a:prstGeom>
        </p:spPr>
      </p:pic>
      <p:sp>
        <p:nvSpPr>
          <p:cNvPr id="4" name="Rectangle 3"/>
          <p:cNvSpPr/>
          <p:nvPr/>
        </p:nvSpPr>
        <p:spPr>
          <a:xfrm>
            <a:off x="5163307" y="2461568"/>
            <a:ext cx="5679760" cy="461665"/>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cap="none" spc="0" dirty="0" smtClean="0">
                <a:ln/>
                <a:solidFill>
                  <a:schemeClr val="accent4"/>
                </a:solidFill>
                <a:effectLst/>
              </a:rPr>
              <a:t>There is a library/module for anything</a:t>
            </a:r>
            <a:endParaRPr lang="en-US" sz="2400" b="1" cap="none" spc="0" dirty="0">
              <a:ln/>
              <a:solidFill>
                <a:schemeClr val="accent4"/>
              </a:solidFill>
              <a:effectLst/>
            </a:endParaRPr>
          </a:p>
        </p:txBody>
      </p:sp>
    </p:spTree>
    <p:extLst>
      <p:ext uri="{BB962C8B-B14F-4D97-AF65-F5344CB8AC3E}">
        <p14:creationId xmlns:p14="http://schemas.microsoft.com/office/powerpoint/2010/main" val="178712637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frameworks for API, SPA apps</a:t>
            </a:r>
            <a:endParaRPr lang="en-US" dirty="0"/>
          </a:p>
        </p:txBody>
      </p:sp>
      <p:sp>
        <p:nvSpPr>
          <p:cNvPr id="3" name="Content Placeholder 2"/>
          <p:cNvSpPr>
            <a:spLocks noGrp="1"/>
          </p:cNvSpPr>
          <p:nvPr>
            <p:ph idx="1"/>
          </p:nvPr>
        </p:nvSpPr>
        <p:spPr>
          <a:xfrm>
            <a:off x="439209" y="1485900"/>
            <a:ext cx="8596668" cy="4914900"/>
          </a:xfrm>
        </p:spPr>
        <p:txBody>
          <a:bodyPr>
            <a:normAutofit lnSpcReduction="10000"/>
          </a:bodyPr>
          <a:lstStyle/>
          <a:p>
            <a:r>
              <a:rPr lang="en-US" dirty="0" smtClean="0"/>
              <a:t>Express.js </a:t>
            </a:r>
          </a:p>
          <a:p>
            <a:pPr lvl="1"/>
            <a:r>
              <a:rPr lang="en-US" b="1" dirty="0"/>
              <a:t>Express</a:t>
            </a:r>
            <a:r>
              <a:rPr lang="en-US" dirty="0"/>
              <a:t>.</a:t>
            </a:r>
            <a:r>
              <a:rPr lang="en-US" b="1" dirty="0"/>
              <a:t>js</a:t>
            </a:r>
            <a:r>
              <a:rPr lang="en-US" dirty="0"/>
              <a:t> is a Node.</a:t>
            </a:r>
            <a:r>
              <a:rPr lang="en-US" b="1" dirty="0"/>
              <a:t>js</a:t>
            </a:r>
            <a:r>
              <a:rPr lang="en-US" dirty="0"/>
              <a:t> web application server framework, designed for building single-page, multi-page, and hybrid web applications. It is the de facto standard server framework for node.</a:t>
            </a:r>
            <a:r>
              <a:rPr lang="en-US" b="1" dirty="0"/>
              <a:t>js</a:t>
            </a:r>
            <a:r>
              <a:rPr lang="en-US" dirty="0" smtClean="0"/>
              <a:t>.</a:t>
            </a:r>
          </a:p>
          <a:p>
            <a:pPr lvl="1"/>
            <a:r>
              <a:rPr lang="en-US" dirty="0" smtClean="0"/>
              <a:t>Used by Microsoft, Netflix and Google </a:t>
            </a:r>
          </a:p>
          <a:p>
            <a:pPr lvl="1"/>
            <a:r>
              <a:rPr lang="en-US" dirty="0" smtClean="0"/>
              <a:t>Largest and most popular f/w in node community for developing light weight REST API. </a:t>
            </a:r>
          </a:p>
          <a:p>
            <a:pPr lvl="1"/>
            <a:endParaRPr lang="en-US" dirty="0"/>
          </a:p>
          <a:p>
            <a:pPr lvl="1"/>
            <a:endParaRPr lang="en-US" dirty="0" smtClean="0"/>
          </a:p>
          <a:p>
            <a:pPr lvl="1"/>
            <a:endParaRPr lang="en-US" dirty="0" smtClean="0"/>
          </a:p>
          <a:p>
            <a:pPr lvl="1"/>
            <a:r>
              <a:rPr lang="en-US" dirty="0" smtClean="0">
                <a:hlinkClick r:id="rId2"/>
              </a:rPr>
              <a:t>http</a:t>
            </a:r>
            <a:r>
              <a:rPr lang="en-US" dirty="0">
                <a:hlinkClick r:id="rId2"/>
              </a:rPr>
              <a:t>://</a:t>
            </a:r>
            <a:r>
              <a:rPr lang="en-US" dirty="0" smtClean="0">
                <a:hlinkClick r:id="rId2"/>
              </a:rPr>
              <a:t>hapijs.com/community</a:t>
            </a:r>
            <a:endParaRPr lang="en-US" dirty="0" smtClean="0"/>
          </a:p>
          <a:p>
            <a:pPr lvl="1"/>
            <a:endParaRPr lang="en-US" dirty="0"/>
          </a:p>
          <a:p>
            <a:pPr lvl="1"/>
            <a:endParaRPr lang="en-US" dirty="0" smtClean="0"/>
          </a:p>
          <a:p>
            <a:pPr lvl="1"/>
            <a:endParaRPr lang="en-US" dirty="0"/>
          </a:p>
          <a:p>
            <a:pPr lvl="1"/>
            <a:r>
              <a:rPr lang="en-US" dirty="0"/>
              <a:t>http://koajs.com/</a:t>
            </a:r>
            <a:endParaRPr lang="en-US" dirty="0" smtClean="0"/>
          </a:p>
          <a:p>
            <a:pPr lvl="1"/>
            <a:endParaRPr lang="en-US" dirty="0"/>
          </a:p>
        </p:txBody>
      </p:sp>
      <p:pic>
        <p:nvPicPr>
          <p:cNvPr id="2050" name="Picture 2" descr="Expressj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75" y="1447800"/>
            <a:ext cx="1377950" cy="4196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803275" y="3682668"/>
            <a:ext cx="985838" cy="671979"/>
          </a:xfrm>
          <a:prstGeom prst="rect">
            <a:avLst/>
          </a:prstGeom>
        </p:spPr>
      </p:pic>
      <p:pic>
        <p:nvPicPr>
          <p:cNvPr id="5" name="Picture 4"/>
          <p:cNvPicPr>
            <a:picLocks noChangeAspect="1"/>
          </p:cNvPicPr>
          <p:nvPr/>
        </p:nvPicPr>
        <p:blipFill>
          <a:blip r:embed="rId5"/>
          <a:stretch>
            <a:fillRect/>
          </a:stretch>
        </p:blipFill>
        <p:spPr>
          <a:xfrm>
            <a:off x="677334" y="5230947"/>
            <a:ext cx="1343025" cy="632243"/>
          </a:xfrm>
          <a:prstGeom prst="rect">
            <a:avLst/>
          </a:prstGeom>
        </p:spPr>
      </p:pic>
      <p:pic>
        <p:nvPicPr>
          <p:cNvPr id="7" name="Picture 6"/>
          <p:cNvPicPr>
            <a:picLocks noChangeAspect="1"/>
          </p:cNvPicPr>
          <p:nvPr/>
        </p:nvPicPr>
        <p:blipFill>
          <a:blip r:embed="rId6"/>
          <a:stretch>
            <a:fillRect/>
          </a:stretch>
        </p:blipFill>
        <p:spPr>
          <a:xfrm>
            <a:off x="10288162" y="6334125"/>
            <a:ext cx="1903838" cy="523875"/>
          </a:xfrm>
          <a:prstGeom prst="rect">
            <a:avLst/>
          </a:prstGeom>
        </p:spPr>
      </p:pic>
    </p:spTree>
    <p:extLst>
      <p:ext uri="{BB962C8B-B14F-4D97-AF65-F5344CB8AC3E}">
        <p14:creationId xmlns:p14="http://schemas.microsoft.com/office/powerpoint/2010/main" val="1584032768"/>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MVC f/w for Node.js	2016</a:t>
            </a:r>
            <a:endParaRPr lang="en-US" dirty="0"/>
          </a:p>
        </p:txBody>
      </p:sp>
      <p:sp>
        <p:nvSpPr>
          <p:cNvPr id="3" name="Content Placeholder 2"/>
          <p:cNvSpPr>
            <a:spLocks noGrp="1"/>
          </p:cNvSpPr>
          <p:nvPr>
            <p:ph idx="1"/>
          </p:nvPr>
        </p:nvSpPr>
        <p:spPr/>
        <p:txBody>
          <a:bodyPr/>
          <a:lstStyle/>
          <a:p>
            <a:r>
              <a:rPr lang="en-US" dirty="0" smtClean="0"/>
              <a:t>Express.js</a:t>
            </a:r>
          </a:p>
          <a:p>
            <a:r>
              <a:rPr lang="en-US" dirty="0" smtClean="0"/>
              <a:t>Total.js </a:t>
            </a:r>
          </a:p>
          <a:p>
            <a:r>
              <a:rPr lang="en-US" dirty="0" smtClean="0"/>
              <a:t>Sail.js</a:t>
            </a:r>
          </a:p>
          <a:p>
            <a:r>
              <a:rPr lang="en-US" dirty="0" smtClean="0"/>
              <a:t>Hapi.js (Walmart/</a:t>
            </a:r>
            <a:r>
              <a:rPr lang="en-US" dirty="0" err="1" smtClean="0"/>
              <a:t>sams</a:t>
            </a:r>
            <a:r>
              <a:rPr lang="en-US" dirty="0" smtClean="0"/>
              <a:t> club f/w)</a:t>
            </a:r>
          </a:p>
          <a:p>
            <a:r>
              <a:rPr lang="en-US" dirty="0" smtClean="0"/>
              <a:t>MEAN.js</a:t>
            </a:r>
          </a:p>
          <a:p>
            <a:r>
              <a:rPr lang="en-US" dirty="0" smtClean="0"/>
              <a:t>Meteor (for real-time app)</a:t>
            </a:r>
          </a:p>
          <a:p>
            <a:r>
              <a:rPr lang="en-US" dirty="0" smtClean="0">
                <a:hlinkClick r:id="rId2"/>
              </a:rPr>
              <a:t>Edge.js (if you want to use C# code)</a:t>
            </a:r>
            <a:endParaRPr lang="en-US" dirty="0" smtClean="0"/>
          </a:p>
          <a:p>
            <a:r>
              <a:rPr lang="en-US" dirty="0" smtClean="0"/>
              <a:t>Kraken.js (</a:t>
            </a:r>
            <a:r>
              <a:rPr lang="en-US" dirty="0" err="1" smtClean="0"/>
              <a:t>Paypal</a:t>
            </a:r>
            <a:r>
              <a:rPr lang="en-US" dirty="0" smtClean="0"/>
              <a:t> F/w)</a:t>
            </a:r>
          </a:p>
          <a:p>
            <a:r>
              <a:rPr lang="en-US" dirty="0" smtClean="0"/>
              <a:t>Loopback.io (IBM f/w)</a:t>
            </a:r>
            <a:endParaRPr lang="en-US" dirty="0"/>
          </a:p>
        </p:txBody>
      </p:sp>
      <p:pic>
        <p:nvPicPr>
          <p:cNvPr id="4" name="Picture 3"/>
          <p:cNvPicPr>
            <a:picLocks noChangeAspect="1"/>
          </p:cNvPicPr>
          <p:nvPr/>
        </p:nvPicPr>
        <p:blipFill>
          <a:blip r:embed="rId3"/>
          <a:stretch>
            <a:fillRect/>
          </a:stretch>
        </p:blipFill>
        <p:spPr>
          <a:xfrm>
            <a:off x="10288162" y="6334125"/>
            <a:ext cx="1903838" cy="523875"/>
          </a:xfrm>
          <a:prstGeom prst="rect">
            <a:avLst/>
          </a:prstGeom>
        </p:spPr>
      </p:pic>
    </p:spTree>
    <p:extLst>
      <p:ext uri="{BB962C8B-B14F-4D97-AF65-F5344CB8AC3E}">
        <p14:creationId xmlns:p14="http://schemas.microsoft.com/office/powerpoint/2010/main" val="40678580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ztspvPYybIY"/>
          <p:cNvPicPr>
            <a:picLocks noGrp="1" noRot="1" noChangeAspect="1"/>
          </p:cNvPicPr>
          <p:nvPr>
            <p:ph idx="1"/>
            <a:videoFile r:link="rId1"/>
          </p:nvPr>
        </p:nvPicPr>
        <p:blipFill>
          <a:blip r:embed="rId3"/>
          <a:stretch>
            <a:fillRect/>
          </a:stretch>
        </p:blipFill>
        <p:spPr>
          <a:xfrm>
            <a:off x="226574" y="103611"/>
            <a:ext cx="11802294" cy="6638791"/>
          </a:xfrm>
          <a:prstGeom prst="rect">
            <a:avLst/>
          </a:prstGeom>
        </p:spPr>
      </p:pic>
    </p:spTree>
    <p:extLst>
      <p:ext uri="{BB962C8B-B14F-4D97-AF65-F5344CB8AC3E}">
        <p14:creationId xmlns:p14="http://schemas.microsoft.com/office/powerpoint/2010/main" val="3609778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0149"/>
            <a:ext cx="8596668" cy="1320800"/>
          </a:xfrm>
        </p:spPr>
        <p:txBody>
          <a:bodyPr/>
          <a:lstStyle/>
          <a:p>
            <a:r>
              <a:rPr lang="en-US" dirty="0" smtClean="0"/>
              <a:t>Compilers, Build runners/Task runners with node.js</a:t>
            </a:r>
            <a:endParaRPr lang="en-US" dirty="0"/>
          </a:p>
        </p:txBody>
      </p:sp>
      <p:sp>
        <p:nvSpPr>
          <p:cNvPr id="3" name="Content Placeholder 2"/>
          <p:cNvSpPr>
            <a:spLocks noGrp="1"/>
          </p:cNvSpPr>
          <p:nvPr>
            <p:ph idx="1"/>
          </p:nvPr>
        </p:nvSpPr>
        <p:spPr>
          <a:xfrm>
            <a:off x="677333" y="1420950"/>
            <a:ext cx="9145935" cy="5332548"/>
          </a:xfrm>
        </p:spPr>
        <p:txBody>
          <a:bodyPr>
            <a:normAutofit fontScale="92500" lnSpcReduction="20000"/>
          </a:bodyPr>
          <a:lstStyle/>
          <a:p>
            <a:r>
              <a:rPr lang="en-US" dirty="0" smtClean="0"/>
              <a:t>Gulp </a:t>
            </a:r>
          </a:p>
          <a:p>
            <a:pPr lvl="1"/>
            <a:r>
              <a:rPr lang="en-US" b="1" dirty="0"/>
              <a:t>Gulp</a:t>
            </a:r>
            <a:r>
              <a:rPr lang="en-US" dirty="0"/>
              <a:t> is a task/build runner for development. It allows you to do a lot of stuff within your development workflow. You can compile sass files, </a:t>
            </a:r>
            <a:r>
              <a:rPr lang="en-US" dirty="0" err="1"/>
              <a:t>uglify</a:t>
            </a:r>
            <a:r>
              <a:rPr lang="en-US" dirty="0"/>
              <a:t> and compress </a:t>
            </a:r>
            <a:r>
              <a:rPr lang="en-US" dirty="0" err="1"/>
              <a:t>js</a:t>
            </a:r>
            <a:r>
              <a:rPr lang="en-US" dirty="0"/>
              <a:t> files and much more. The kicker for </a:t>
            </a:r>
            <a:r>
              <a:rPr lang="en-US" b="1" dirty="0"/>
              <a:t>gulp</a:t>
            </a:r>
            <a:r>
              <a:rPr lang="en-US" dirty="0"/>
              <a:t> is that its a streaming build system which doesn't write temp files. It's like Pipes in </a:t>
            </a:r>
            <a:r>
              <a:rPr lang="en-US" dirty="0" smtClean="0"/>
              <a:t>bash.</a:t>
            </a:r>
          </a:p>
          <a:p>
            <a:r>
              <a:rPr lang="en-US" dirty="0" smtClean="0"/>
              <a:t>Grunt</a:t>
            </a:r>
          </a:p>
          <a:p>
            <a:pPr lvl="1"/>
            <a:r>
              <a:rPr lang="en-US" dirty="0"/>
              <a:t>Grunt is a task-based command line build tool for JavaScript projects.</a:t>
            </a:r>
          </a:p>
          <a:p>
            <a:pPr lvl="1"/>
            <a:endParaRPr lang="en-US" dirty="0"/>
          </a:p>
          <a:p>
            <a:pPr lvl="1"/>
            <a:r>
              <a:rPr lang="en-US" dirty="0"/>
              <a:t>Here’s the idea: when working on a JavaScript project, there are a bunch of things you’ll want to do regularly. Like what, you ask? Well, like concatenating given files, running </a:t>
            </a:r>
            <a:r>
              <a:rPr lang="en-US" dirty="0" err="1"/>
              <a:t>JSHint</a:t>
            </a:r>
            <a:r>
              <a:rPr lang="en-US" dirty="0"/>
              <a:t> on your code, running tests, or minifying your scripts. If you’re pasting your JavaScript into </a:t>
            </a:r>
            <a:r>
              <a:rPr lang="en-US" dirty="0" err="1"/>
              <a:t>JSHint</a:t>
            </a:r>
            <a:r>
              <a:rPr lang="en-US" dirty="0"/>
              <a:t> online, you probably realize that there’s a better way to do it; even if you’re using cat to concatenate files or a command line </a:t>
            </a:r>
            <a:r>
              <a:rPr lang="en-US" dirty="0" err="1"/>
              <a:t>minifier</a:t>
            </a:r>
            <a:r>
              <a:rPr lang="en-US" dirty="0"/>
              <a:t>, it would be nice to have a single, unified set of commands for all those extra tasks, that worked for every single JavaScript project, right?</a:t>
            </a:r>
          </a:p>
          <a:p>
            <a:pPr lvl="1"/>
            <a:endParaRPr lang="en-US" dirty="0"/>
          </a:p>
          <a:p>
            <a:pPr lvl="1"/>
            <a:r>
              <a:rPr lang="en-US" dirty="0"/>
              <a:t>That’s what Grunt aims to be. It has a bunch of built-in tasks that will get you pretty far, with the ability to build your own plugins and scripts that extend the basic functionality.</a:t>
            </a:r>
            <a:endParaRPr lang="en-US" dirty="0" smtClean="0"/>
          </a:p>
          <a:p>
            <a:r>
              <a:rPr lang="en-US" dirty="0" err="1" smtClean="0"/>
              <a:t>WebPacks</a:t>
            </a:r>
            <a:endParaRPr lang="en-US" dirty="0" smtClean="0"/>
          </a:p>
          <a:p>
            <a:pPr lvl="1"/>
            <a:r>
              <a:rPr lang="en-US" b="1" dirty="0" err="1"/>
              <a:t>webpack</a:t>
            </a:r>
            <a:r>
              <a:rPr lang="en-US" dirty="0"/>
              <a:t> is a module bundler. </a:t>
            </a:r>
            <a:r>
              <a:rPr lang="en-US" b="1" dirty="0" err="1"/>
              <a:t>webpack</a:t>
            </a:r>
            <a:r>
              <a:rPr lang="en-US" dirty="0"/>
              <a:t> takes modules with dependencies and generates static assets representing those modules. As websites are evolving into web apps they are relying more and more on </a:t>
            </a:r>
            <a:r>
              <a:rPr lang="en-US" dirty="0" err="1"/>
              <a:t>JavaScipt</a:t>
            </a:r>
            <a:r>
              <a:rPr lang="en-US" dirty="0"/>
              <a:t>.</a:t>
            </a:r>
          </a:p>
        </p:txBody>
      </p:sp>
      <p:pic>
        <p:nvPicPr>
          <p:cNvPr id="1028" name="Picture 4" descr="https://avatars1.githubusercontent.com/u/2105791?v=3&amp;s=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8396" y="5446033"/>
            <a:ext cx="1297577" cy="13074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raw.githubusercontent.com/gulpjs/artwork/master/gulp-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305" y="1376297"/>
            <a:ext cx="521758" cy="11670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mattbailey.io/images/dist/tumblr_inline_mjrobcZQpo1qz4rg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2931" y="3133226"/>
            <a:ext cx="1088508" cy="128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641134"/>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catch-up demo </a:t>
            </a:r>
            <a:endParaRPr lang="en-US" dirty="0"/>
          </a:p>
        </p:txBody>
      </p:sp>
      <p:sp>
        <p:nvSpPr>
          <p:cNvPr id="3" name="Content Placeholder 2"/>
          <p:cNvSpPr>
            <a:spLocks noGrp="1"/>
          </p:cNvSpPr>
          <p:nvPr>
            <p:ph idx="1"/>
          </p:nvPr>
        </p:nvSpPr>
        <p:spPr>
          <a:xfrm>
            <a:off x="677334" y="1638237"/>
            <a:ext cx="8596668" cy="4695888"/>
          </a:xfrm>
        </p:spPr>
        <p:txBody>
          <a:bodyPr>
            <a:normAutofit lnSpcReduction="10000"/>
          </a:bodyPr>
          <a:lstStyle/>
          <a:p>
            <a:r>
              <a:rPr lang="en-US" dirty="0" smtClean="0"/>
              <a:t>How to start?</a:t>
            </a:r>
          </a:p>
          <a:p>
            <a:r>
              <a:rPr lang="en-US" dirty="0" smtClean="0"/>
              <a:t>Express setup</a:t>
            </a:r>
          </a:p>
          <a:p>
            <a:r>
              <a:rPr lang="en-US" dirty="0" smtClean="0"/>
              <a:t>Basic API knowledge (Ch-1 to 4)</a:t>
            </a:r>
          </a:p>
          <a:p>
            <a:r>
              <a:rPr lang="en-US" dirty="0" smtClean="0"/>
              <a:t>Live reload using </a:t>
            </a:r>
            <a:r>
              <a:rPr lang="en-US" dirty="0" err="1" smtClean="0"/>
              <a:t>nodemon</a:t>
            </a:r>
            <a:endParaRPr lang="en-US" dirty="0" smtClean="0"/>
          </a:p>
          <a:p>
            <a:r>
              <a:rPr lang="en-US" dirty="0" smtClean="0"/>
              <a:t>Express Router (Ch-5)</a:t>
            </a:r>
          </a:p>
          <a:p>
            <a:r>
              <a:rPr lang="en-US" dirty="0" smtClean="0"/>
              <a:t>Setup basic Express based API using mongo </a:t>
            </a:r>
            <a:r>
              <a:rPr lang="en-US" dirty="0" err="1" smtClean="0"/>
              <a:t>db</a:t>
            </a:r>
            <a:r>
              <a:rPr lang="en-US" dirty="0" smtClean="0"/>
              <a:t> (ch-6)</a:t>
            </a:r>
          </a:p>
          <a:p>
            <a:r>
              <a:rPr lang="en-US" dirty="0" smtClean="0"/>
              <a:t>Setup Winston logger (ch-7)</a:t>
            </a:r>
          </a:p>
          <a:p>
            <a:r>
              <a:rPr lang="en-US" dirty="0" smtClean="0"/>
              <a:t>Setup Access Morgan logger (ch-8)</a:t>
            </a:r>
          </a:p>
          <a:p>
            <a:r>
              <a:rPr lang="en-US" dirty="0" smtClean="0"/>
              <a:t>Setup Clustering in node (ch-9)</a:t>
            </a:r>
          </a:p>
          <a:p>
            <a:r>
              <a:rPr lang="en-US" dirty="0" smtClean="0"/>
              <a:t>Serving html (ch-10)</a:t>
            </a:r>
          </a:p>
          <a:p>
            <a:r>
              <a:rPr lang="en-US" dirty="0" smtClean="0"/>
              <a:t>Working with local </a:t>
            </a:r>
            <a:r>
              <a:rPr lang="en-US" dirty="0" err="1" smtClean="0"/>
              <a:t>auth</a:t>
            </a:r>
            <a:r>
              <a:rPr lang="en-US" dirty="0" smtClean="0"/>
              <a:t>, passport.js &amp; </a:t>
            </a:r>
            <a:r>
              <a:rPr lang="en-US" dirty="0" err="1" smtClean="0"/>
              <a:t>mongodb</a:t>
            </a:r>
            <a:r>
              <a:rPr lang="en-US" dirty="0" smtClean="0"/>
              <a:t>, EJS templates(ch-11)</a:t>
            </a:r>
          </a:p>
          <a:p>
            <a:r>
              <a:rPr lang="en-US" dirty="0" smtClean="0"/>
              <a:t>Working with JWT </a:t>
            </a:r>
            <a:r>
              <a:rPr lang="en-US" dirty="0" err="1" smtClean="0"/>
              <a:t>auth</a:t>
            </a:r>
            <a:r>
              <a:rPr lang="en-US" dirty="0" smtClean="0"/>
              <a:t> (ch-12)</a:t>
            </a:r>
            <a:endParaRPr lang="en-US" dirty="0"/>
          </a:p>
        </p:txBody>
      </p:sp>
      <p:pic>
        <p:nvPicPr>
          <p:cNvPr id="4" name="Picture 3"/>
          <p:cNvPicPr>
            <a:picLocks noChangeAspect="1"/>
          </p:cNvPicPr>
          <p:nvPr/>
        </p:nvPicPr>
        <p:blipFill>
          <a:blip r:embed="rId2"/>
          <a:stretch>
            <a:fillRect/>
          </a:stretch>
        </p:blipFill>
        <p:spPr>
          <a:xfrm>
            <a:off x="10288162" y="6334125"/>
            <a:ext cx="1903838" cy="523875"/>
          </a:xfrm>
          <a:prstGeom prst="rect">
            <a:avLst/>
          </a:prstGeom>
        </p:spPr>
      </p:pic>
    </p:spTree>
    <p:extLst>
      <p:ext uri="{BB962C8B-B14F-4D97-AF65-F5344CB8AC3E}">
        <p14:creationId xmlns:p14="http://schemas.microsoft.com/office/powerpoint/2010/main" val="40587370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9054495" cy="1320800"/>
          </a:xfrm>
        </p:spPr>
        <p:txBody>
          <a:bodyPr/>
          <a:lstStyle/>
          <a:p>
            <a:r>
              <a:rPr lang="en-US" dirty="0" smtClean="0"/>
              <a:t>Best Practices to follow all time in node.js</a:t>
            </a:r>
            <a:endParaRPr lang="en-US" dirty="0"/>
          </a:p>
        </p:txBody>
      </p:sp>
      <p:sp>
        <p:nvSpPr>
          <p:cNvPr id="3" name="Content Placeholder 2"/>
          <p:cNvSpPr>
            <a:spLocks noGrp="1"/>
          </p:cNvSpPr>
          <p:nvPr>
            <p:ph idx="1"/>
          </p:nvPr>
        </p:nvSpPr>
        <p:spPr>
          <a:xfrm>
            <a:off x="677334" y="1567543"/>
            <a:ext cx="8596668" cy="4473819"/>
          </a:xfrm>
        </p:spPr>
        <p:txBody>
          <a:bodyPr/>
          <a:lstStyle/>
          <a:p>
            <a:r>
              <a:rPr lang="en-US" dirty="0" smtClean="0"/>
              <a:t>Define routes/controller separately and DI/export them as module</a:t>
            </a:r>
          </a:p>
          <a:p>
            <a:r>
              <a:rPr lang="en-US" dirty="0" smtClean="0"/>
              <a:t>Use of access log using </a:t>
            </a:r>
            <a:r>
              <a:rPr lang="en-US" dirty="0" err="1" smtClean="0"/>
              <a:t>morgan</a:t>
            </a:r>
            <a:endParaRPr lang="en-US" dirty="0" smtClean="0"/>
          </a:p>
          <a:p>
            <a:r>
              <a:rPr lang="en-US" dirty="0" smtClean="0"/>
              <a:t>Use of event/error log using Winston</a:t>
            </a:r>
          </a:p>
          <a:p>
            <a:r>
              <a:rPr lang="en-US" dirty="0" smtClean="0"/>
              <a:t>Use of pre-commit: </a:t>
            </a:r>
            <a:r>
              <a:rPr lang="en-US" dirty="0" err="1" smtClean="0"/>
              <a:t>linting</a:t>
            </a:r>
            <a:r>
              <a:rPr lang="en-US" dirty="0" smtClean="0"/>
              <a:t> – </a:t>
            </a:r>
            <a:r>
              <a:rPr lang="en-US" dirty="0" err="1" smtClean="0"/>
              <a:t>jslint</a:t>
            </a:r>
            <a:r>
              <a:rPr lang="en-US" dirty="0" smtClean="0"/>
              <a:t>/</a:t>
            </a:r>
            <a:r>
              <a:rPr lang="en-US" dirty="0" err="1" smtClean="0"/>
              <a:t>eslint</a:t>
            </a:r>
            <a:r>
              <a:rPr lang="en-US" dirty="0" smtClean="0"/>
              <a:t>/</a:t>
            </a:r>
            <a:r>
              <a:rPr lang="en-US" dirty="0" err="1" smtClean="0"/>
              <a:t>tslint</a:t>
            </a:r>
            <a:endParaRPr lang="en-US" dirty="0" smtClean="0"/>
          </a:p>
          <a:p>
            <a:r>
              <a:rPr lang="en-US" dirty="0" smtClean="0"/>
              <a:t>Use of pre-compiler like </a:t>
            </a:r>
            <a:r>
              <a:rPr lang="en-US" dirty="0" err="1" smtClean="0"/>
              <a:t>webpack</a:t>
            </a:r>
            <a:r>
              <a:rPr lang="en-US" dirty="0" smtClean="0"/>
              <a:t> or gulp</a:t>
            </a:r>
          </a:p>
          <a:p>
            <a:r>
              <a:rPr lang="en-US" dirty="0" smtClean="0"/>
              <a:t>Use of live-reload server </a:t>
            </a:r>
          </a:p>
          <a:p>
            <a:r>
              <a:rPr lang="en-US" dirty="0" smtClean="0"/>
              <a:t>Use of node environment </a:t>
            </a:r>
            <a:r>
              <a:rPr lang="en-US" b="1" dirty="0" smtClean="0"/>
              <a:t>NODE_ENV</a:t>
            </a:r>
            <a:endParaRPr lang="en-US" dirty="0" smtClean="0"/>
          </a:p>
          <a:p>
            <a:r>
              <a:rPr lang="en-US" dirty="0" smtClean="0"/>
              <a:t>Use of authentication to secure API</a:t>
            </a:r>
          </a:p>
          <a:p>
            <a:r>
              <a:rPr lang="en-US" dirty="0" smtClean="0"/>
              <a:t>Use of try-catch </a:t>
            </a:r>
          </a:p>
          <a:p>
            <a:r>
              <a:rPr lang="en-US" dirty="0" smtClean="0"/>
              <a:t>Use of  q-promise</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10288162" y="6334125"/>
            <a:ext cx="1903838" cy="523875"/>
          </a:xfrm>
          <a:prstGeom prst="rect">
            <a:avLst/>
          </a:prstGeom>
        </p:spPr>
      </p:pic>
    </p:spTree>
    <p:extLst>
      <p:ext uri="{BB962C8B-B14F-4D97-AF65-F5344CB8AC3E}">
        <p14:creationId xmlns:p14="http://schemas.microsoft.com/office/powerpoint/2010/main" val="3780470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 (Best practices for node.js)</a:t>
            </a:r>
            <a:endParaRPr lang="en-US" dirty="0"/>
          </a:p>
        </p:txBody>
      </p:sp>
      <p:sp>
        <p:nvSpPr>
          <p:cNvPr id="3" name="Content Placeholder 2"/>
          <p:cNvSpPr>
            <a:spLocks noGrp="1"/>
          </p:cNvSpPr>
          <p:nvPr>
            <p:ph idx="1"/>
          </p:nvPr>
        </p:nvSpPr>
        <p:spPr>
          <a:xfrm>
            <a:off x="677334" y="1672047"/>
            <a:ext cx="8596668" cy="4369316"/>
          </a:xfrm>
        </p:spPr>
        <p:txBody>
          <a:bodyPr>
            <a:normAutofit/>
          </a:bodyPr>
          <a:lstStyle/>
          <a:p>
            <a:r>
              <a:rPr lang="en-US" dirty="0"/>
              <a:t>Always Use Asynchronous Methods</a:t>
            </a:r>
          </a:p>
          <a:p>
            <a:r>
              <a:rPr lang="en-US" dirty="0"/>
              <a:t>Never require Modules Inside of Functions</a:t>
            </a:r>
          </a:p>
          <a:p>
            <a:r>
              <a:rPr lang="en-US" dirty="0" smtClean="0"/>
              <a:t>Always use packages in separate files (e.g. </a:t>
            </a:r>
            <a:r>
              <a:rPr lang="en-US" dirty="0" err="1" smtClean="0"/>
              <a:t>citsearch</a:t>
            </a:r>
            <a:r>
              <a:rPr lang="en-US" dirty="0" smtClean="0"/>
              <a:t> </a:t>
            </a:r>
            <a:r>
              <a:rPr lang="en-US" dirty="0" err="1" smtClean="0"/>
              <a:t>api</a:t>
            </a:r>
            <a:r>
              <a:rPr lang="en-US" dirty="0" smtClean="0"/>
              <a:t>)</a:t>
            </a:r>
            <a:endParaRPr lang="en-US" dirty="0"/>
          </a:p>
          <a:p>
            <a:r>
              <a:rPr lang="en-US" dirty="0" smtClean="0"/>
              <a:t>Validate </a:t>
            </a:r>
            <a:r>
              <a:rPr lang="en-US" dirty="0"/>
              <a:t>that Callbacks are Callable</a:t>
            </a:r>
          </a:p>
          <a:p>
            <a:r>
              <a:rPr lang="en-US" dirty="0" smtClean="0"/>
              <a:t>Always </a:t>
            </a:r>
            <a:r>
              <a:rPr lang="en-US" dirty="0"/>
              <a:t>Check for “error” in Callbacks</a:t>
            </a:r>
          </a:p>
          <a:p>
            <a:r>
              <a:rPr lang="en-US" dirty="0" smtClean="0"/>
              <a:t>Use </a:t>
            </a:r>
            <a:r>
              <a:rPr lang="en-US" dirty="0" err="1"/>
              <a:t>module.exports</a:t>
            </a:r>
            <a:r>
              <a:rPr lang="en-US" dirty="0"/>
              <a:t> not just exports</a:t>
            </a:r>
          </a:p>
          <a:p>
            <a:r>
              <a:rPr lang="en-US" dirty="0"/>
              <a:t>Use </a:t>
            </a:r>
            <a:r>
              <a:rPr lang="en-US" dirty="0" err="1"/>
              <a:t>JSDoc</a:t>
            </a:r>
            <a:endParaRPr lang="en-US" dirty="0"/>
          </a:p>
          <a:p>
            <a:r>
              <a:rPr lang="en-US" dirty="0"/>
              <a:t>Use a Process Manager like upstart, forever, or </a:t>
            </a:r>
            <a:r>
              <a:rPr lang="en-US" dirty="0" smtClean="0"/>
              <a:t>pm2</a:t>
            </a:r>
            <a:endParaRPr lang="en-US" dirty="0"/>
          </a:p>
        </p:txBody>
      </p:sp>
      <p:pic>
        <p:nvPicPr>
          <p:cNvPr id="5" name="Picture 4"/>
          <p:cNvPicPr>
            <a:picLocks noChangeAspect="1"/>
          </p:cNvPicPr>
          <p:nvPr/>
        </p:nvPicPr>
        <p:blipFill>
          <a:blip r:embed="rId2"/>
          <a:stretch>
            <a:fillRect/>
          </a:stretch>
        </p:blipFill>
        <p:spPr>
          <a:xfrm>
            <a:off x="10288162" y="6334125"/>
            <a:ext cx="1903838" cy="523875"/>
          </a:xfrm>
          <a:prstGeom prst="rect">
            <a:avLst/>
          </a:prstGeom>
        </p:spPr>
      </p:pic>
    </p:spTree>
    <p:extLst>
      <p:ext uri="{BB962C8B-B14F-4D97-AF65-F5344CB8AC3E}">
        <p14:creationId xmlns:p14="http://schemas.microsoft.com/office/powerpoint/2010/main" val="1255308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endParaRPr lang="en-US" dirty="0"/>
          </a:p>
        </p:txBody>
      </p:sp>
      <p:sp>
        <p:nvSpPr>
          <p:cNvPr id="3" name="Content Placeholder 2"/>
          <p:cNvSpPr>
            <a:spLocks noGrp="1"/>
          </p:cNvSpPr>
          <p:nvPr>
            <p:ph idx="1"/>
          </p:nvPr>
        </p:nvSpPr>
        <p:spPr>
          <a:xfrm>
            <a:off x="677334" y="1429069"/>
            <a:ext cx="8596668" cy="3880773"/>
          </a:xfrm>
        </p:spPr>
        <p:txBody>
          <a:bodyPr/>
          <a:lstStyle/>
          <a:p>
            <a:r>
              <a:rPr lang="en-US" dirty="0" smtClean="0"/>
              <a:t>Arkansas </a:t>
            </a:r>
            <a:r>
              <a:rPr lang="en-US" dirty="0" err="1" smtClean="0"/>
              <a:t>CitSearch</a:t>
            </a:r>
            <a:r>
              <a:rPr lang="en-US" dirty="0" smtClean="0"/>
              <a:t> REST API </a:t>
            </a:r>
            <a:endParaRPr lang="en-US" dirty="0"/>
          </a:p>
        </p:txBody>
      </p:sp>
      <p:pic>
        <p:nvPicPr>
          <p:cNvPr id="4" name="Picture 3">
            <a:hlinkClick r:id="rId2"/>
          </p:cNvPr>
          <p:cNvPicPr>
            <a:picLocks noChangeAspect="1"/>
          </p:cNvPicPr>
          <p:nvPr/>
        </p:nvPicPr>
        <p:blipFill>
          <a:blip r:embed="rId3"/>
          <a:stretch>
            <a:fillRect/>
          </a:stretch>
        </p:blipFill>
        <p:spPr>
          <a:xfrm>
            <a:off x="150497" y="3644539"/>
            <a:ext cx="6000446" cy="2142308"/>
          </a:xfrm>
          <a:prstGeom prst="rect">
            <a:avLst/>
          </a:prstGeom>
        </p:spPr>
      </p:pic>
      <p:pic>
        <p:nvPicPr>
          <p:cNvPr id="5" name="Picture 4">
            <a:hlinkClick r:id="rId4"/>
          </p:cNvPr>
          <p:cNvPicPr>
            <a:picLocks noChangeAspect="1"/>
          </p:cNvPicPr>
          <p:nvPr/>
        </p:nvPicPr>
        <p:blipFill>
          <a:blip r:embed="rId5"/>
          <a:stretch>
            <a:fillRect/>
          </a:stretch>
        </p:blipFill>
        <p:spPr>
          <a:xfrm>
            <a:off x="6297292" y="3223749"/>
            <a:ext cx="5672583" cy="2799457"/>
          </a:xfrm>
          <a:prstGeom prst="rect">
            <a:avLst/>
          </a:prstGeom>
        </p:spPr>
      </p:pic>
      <p:pic>
        <p:nvPicPr>
          <p:cNvPr id="6" name="Picture 5"/>
          <p:cNvPicPr>
            <a:picLocks noChangeAspect="1"/>
          </p:cNvPicPr>
          <p:nvPr/>
        </p:nvPicPr>
        <p:blipFill>
          <a:blip r:embed="rId6"/>
          <a:stretch>
            <a:fillRect/>
          </a:stretch>
        </p:blipFill>
        <p:spPr>
          <a:xfrm>
            <a:off x="4503335" y="394414"/>
            <a:ext cx="6800987" cy="5950082"/>
          </a:xfrm>
          <a:prstGeom prst="rect">
            <a:avLst/>
          </a:prstGeom>
        </p:spPr>
      </p:pic>
    </p:spTree>
    <p:extLst>
      <p:ext uri="{BB962C8B-B14F-4D97-AF65-F5344CB8AC3E}">
        <p14:creationId xmlns:p14="http://schemas.microsoft.com/office/powerpoint/2010/main" val="106852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REST API Development using IBM’s Loopback.io</a:t>
            </a:r>
            <a:endParaRPr lang="en-US" dirty="0"/>
          </a:p>
        </p:txBody>
      </p:sp>
      <p:sp>
        <p:nvSpPr>
          <p:cNvPr id="3" name="Content Placeholder 2"/>
          <p:cNvSpPr>
            <a:spLocks noGrp="1"/>
          </p:cNvSpPr>
          <p:nvPr>
            <p:ph idx="1"/>
          </p:nvPr>
        </p:nvSpPr>
        <p:spPr>
          <a:xfrm>
            <a:off x="677334" y="1930401"/>
            <a:ext cx="6390216" cy="2908299"/>
          </a:xfrm>
        </p:spPr>
        <p:txBody>
          <a:bodyPr/>
          <a:lstStyle/>
          <a:p>
            <a:r>
              <a:rPr lang="en-US" dirty="0" smtClean="0"/>
              <a:t>IBM was following Express.js for a while for their cloud and IoT solutions and then decided to write wrapper framework on top of Express.js which generated REST Api automatically based on given DB Settings. </a:t>
            </a:r>
          </a:p>
          <a:p>
            <a:pPr marL="0" indent="0">
              <a:buNone/>
            </a:pPr>
            <a:endParaRPr lang="en-US" dirty="0"/>
          </a:p>
          <a:p>
            <a:r>
              <a:rPr lang="en-US" dirty="0" smtClean="0"/>
              <a:t>Visit </a:t>
            </a:r>
            <a:r>
              <a:rPr lang="en-US" dirty="0" err="1" smtClean="0"/>
              <a:t>Url</a:t>
            </a:r>
            <a:r>
              <a:rPr lang="en-US" dirty="0" smtClean="0"/>
              <a:t>- </a:t>
            </a:r>
            <a:r>
              <a:rPr lang="en-US" dirty="0" smtClean="0">
                <a:hlinkClick r:id="rId2" action="ppaction://hlinkfile"/>
              </a:rPr>
              <a:t>Loopback.io</a:t>
            </a:r>
            <a:endParaRPr lang="en-US" dirty="0" smtClean="0"/>
          </a:p>
          <a:p>
            <a:r>
              <a:rPr lang="en-US" dirty="0" smtClean="0"/>
              <a:t>I’ve compiled curated list of my work and .pdf is available </a:t>
            </a:r>
            <a:r>
              <a:rPr lang="en-US" dirty="0" smtClean="0">
                <a:hlinkClick r:id="rId3"/>
              </a:rPr>
              <a:t>here</a:t>
            </a:r>
            <a:endParaRPr lang="en-US" dirty="0" smtClean="0"/>
          </a:p>
          <a:p>
            <a:pPr marL="0" indent="0">
              <a:buNone/>
            </a:pPr>
            <a:endParaRPr lang="en-US" dirty="0" smtClean="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4"/>
          <a:stretch>
            <a:fillRect/>
          </a:stretch>
        </p:blipFill>
        <p:spPr>
          <a:xfrm>
            <a:off x="9829800" y="6162675"/>
            <a:ext cx="2362200" cy="695325"/>
          </a:xfrm>
          <a:prstGeom prst="rect">
            <a:avLst/>
          </a:prstGeom>
        </p:spPr>
      </p:pic>
    </p:spTree>
    <p:extLst>
      <p:ext uri="{BB962C8B-B14F-4D97-AF65-F5344CB8AC3E}">
        <p14:creationId xmlns:p14="http://schemas.microsoft.com/office/powerpoint/2010/main" val="187116479"/>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875"/>
            <a:ext cx="8596668" cy="742950"/>
          </a:xfrm>
        </p:spPr>
        <p:txBody>
          <a:bodyPr/>
          <a:lstStyle/>
          <a:p>
            <a:r>
              <a:rPr lang="en-US" dirty="0" smtClean="0"/>
              <a:t>Why Loopback.io?</a:t>
            </a:r>
            <a:endParaRPr lang="en-US" dirty="0"/>
          </a:p>
        </p:txBody>
      </p:sp>
      <p:sp>
        <p:nvSpPr>
          <p:cNvPr id="3" name="Content Placeholder 2"/>
          <p:cNvSpPr>
            <a:spLocks noGrp="1"/>
          </p:cNvSpPr>
          <p:nvPr>
            <p:ph idx="1"/>
          </p:nvPr>
        </p:nvSpPr>
        <p:spPr>
          <a:xfrm>
            <a:off x="677333" y="800100"/>
            <a:ext cx="11181292" cy="5934075"/>
          </a:xfrm>
        </p:spPr>
        <p:txBody>
          <a:bodyPr>
            <a:normAutofit/>
          </a:bodyPr>
          <a:lstStyle/>
          <a:p>
            <a:pPr fontAlgn="base"/>
            <a:r>
              <a:rPr lang="en-US" dirty="0" smtClean="0">
                <a:hlinkClick r:id="rId2"/>
              </a:rPr>
              <a:t>Quickly </a:t>
            </a:r>
            <a:r>
              <a:rPr lang="en-US" dirty="0">
                <a:hlinkClick r:id="rId2"/>
              </a:rPr>
              <a:t>create dynamic end-to-end REST APIs</a:t>
            </a:r>
            <a:r>
              <a:rPr lang="en-US" dirty="0"/>
              <a:t>.</a:t>
            </a:r>
          </a:p>
          <a:p>
            <a:pPr fontAlgn="base"/>
            <a:r>
              <a:rPr lang="en-US" dirty="0">
                <a:hlinkClick r:id="rId3"/>
              </a:rPr>
              <a:t>Connect devices and browsers</a:t>
            </a:r>
            <a:r>
              <a:rPr lang="en-US" dirty="0"/>
              <a:t> to data and services.</a:t>
            </a:r>
          </a:p>
          <a:p>
            <a:pPr fontAlgn="base"/>
            <a:r>
              <a:rPr lang="en-US" dirty="0"/>
              <a:t>Use </a:t>
            </a:r>
            <a:r>
              <a:rPr lang="en-US" dirty="0">
                <a:hlinkClick r:id="rId4"/>
              </a:rPr>
              <a:t>Android, iOS, and AngularJS SDKs</a:t>
            </a:r>
            <a:r>
              <a:rPr lang="en-US" dirty="0"/>
              <a:t> to easily create client apps.</a:t>
            </a:r>
          </a:p>
          <a:p>
            <a:pPr fontAlgn="base"/>
            <a:r>
              <a:rPr lang="en-US" dirty="0">
                <a:hlinkClick r:id="rId5"/>
              </a:rPr>
              <a:t>Add-on components</a:t>
            </a:r>
            <a:r>
              <a:rPr lang="en-US" dirty="0"/>
              <a:t> for push, file management, 3rd-party login, and geolocation.</a:t>
            </a:r>
          </a:p>
          <a:p>
            <a:pPr fontAlgn="base"/>
            <a:r>
              <a:rPr lang="en-US" dirty="0"/>
              <a:t>Use </a:t>
            </a:r>
            <a:r>
              <a:rPr lang="en-US" dirty="0" err="1">
                <a:hlinkClick r:id="rId6"/>
              </a:rPr>
              <a:t>StrongLoop</a:t>
            </a:r>
            <a:r>
              <a:rPr lang="en-US" dirty="0">
                <a:hlinkClick r:id="rId6"/>
              </a:rPr>
              <a:t> Arc</a:t>
            </a:r>
            <a:r>
              <a:rPr lang="en-US" dirty="0"/>
              <a:t> to visually edit, deploy, and monitor </a:t>
            </a:r>
            <a:r>
              <a:rPr lang="en-US" dirty="0" err="1"/>
              <a:t>LoopBack</a:t>
            </a:r>
            <a:r>
              <a:rPr lang="en-US" dirty="0"/>
              <a:t> apps.</a:t>
            </a:r>
          </a:p>
          <a:p>
            <a:pPr fontAlgn="base"/>
            <a:r>
              <a:rPr lang="en-US" dirty="0" err="1">
                <a:hlinkClick r:id="rId7"/>
              </a:rPr>
              <a:t>StrongLoop</a:t>
            </a:r>
            <a:r>
              <a:rPr lang="en-US" dirty="0">
                <a:hlinkClick r:id="rId7"/>
              </a:rPr>
              <a:t> API Gateway</a:t>
            </a:r>
            <a:r>
              <a:rPr lang="en-US" dirty="0"/>
              <a:t> acts an intermediary between API consumers (clients) and API providers to externalize, secure, and manage APIs.</a:t>
            </a:r>
          </a:p>
          <a:p>
            <a:pPr fontAlgn="base"/>
            <a:r>
              <a:rPr lang="en-US" dirty="0"/>
              <a:t>Runs on-premises or in the </a:t>
            </a:r>
            <a:r>
              <a:rPr lang="en-US" dirty="0" smtClean="0"/>
              <a:t>cloud</a:t>
            </a:r>
          </a:p>
          <a:p>
            <a:pPr fontAlgn="base"/>
            <a:r>
              <a:rPr lang="en-US" dirty="0" smtClean="0"/>
              <a:t>Has secure Authentication with JWT, Principal, Authorization and </a:t>
            </a:r>
            <a:r>
              <a:rPr lang="en-US" dirty="0" err="1" smtClean="0"/>
              <a:t>Permisssions</a:t>
            </a:r>
            <a:endParaRPr lang="en-US" dirty="0" smtClean="0"/>
          </a:p>
          <a:p>
            <a:pPr fontAlgn="base"/>
            <a:r>
              <a:rPr lang="en-US" dirty="0" smtClean="0"/>
              <a:t>Can extends API with custom methods</a:t>
            </a:r>
          </a:p>
          <a:p>
            <a:pPr fontAlgn="base"/>
            <a:r>
              <a:rPr lang="en-US" dirty="0"/>
              <a:t>Allows proper q-promise based </a:t>
            </a:r>
            <a:r>
              <a:rPr lang="en-US" dirty="0" smtClean="0"/>
              <a:t>structure</a:t>
            </a:r>
          </a:p>
          <a:p>
            <a:pPr fontAlgn="base"/>
            <a:r>
              <a:rPr lang="en-US" dirty="0" smtClean="0"/>
              <a:t>Allows proper try-catch, logs, transactions automatically to each API Routes</a:t>
            </a:r>
          </a:p>
          <a:p>
            <a:pPr fontAlgn="base"/>
            <a:r>
              <a:rPr lang="en-US" dirty="0" smtClean="0"/>
              <a:t>Define </a:t>
            </a:r>
            <a:r>
              <a:rPr lang="en-US" dirty="0"/>
              <a:t>relationships between </a:t>
            </a:r>
            <a:r>
              <a:rPr lang="en-US" dirty="0" smtClean="0"/>
              <a:t>models</a:t>
            </a:r>
          </a:p>
          <a:p>
            <a:pPr fontAlgn="base"/>
            <a:r>
              <a:rPr lang="en-US" dirty="0"/>
              <a:t>Supports Environment-specific configuration e.g. PROD, LOCAL, ALPHA, BETA </a:t>
            </a:r>
            <a:r>
              <a:rPr lang="en-US" dirty="0" err="1"/>
              <a:t>etc</a:t>
            </a:r>
            <a:endParaRPr lang="en-US" dirty="0"/>
          </a:p>
          <a:p>
            <a:endParaRPr lang="en-US" dirty="0"/>
          </a:p>
        </p:txBody>
      </p:sp>
      <p:pic>
        <p:nvPicPr>
          <p:cNvPr id="4" name="Picture 3"/>
          <p:cNvPicPr>
            <a:picLocks noChangeAspect="1"/>
          </p:cNvPicPr>
          <p:nvPr/>
        </p:nvPicPr>
        <p:blipFill>
          <a:blip r:embed="rId8"/>
          <a:stretch>
            <a:fillRect/>
          </a:stretch>
        </p:blipFill>
        <p:spPr>
          <a:xfrm>
            <a:off x="9829800" y="6162675"/>
            <a:ext cx="2362200" cy="695325"/>
          </a:xfrm>
          <a:prstGeom prst="rect">
            <a:avLst/>
          </a:prstGeom>
        </p:spPr>
      </p:pic>
    </p:spTree>
    <p:extLst>
      <p:ext uri="{BB962C8B-B14F-4D97-AF65-F5344CB8AC3E}">
        <p14:creationId xmlns:p14="http://schemas.microsoft.com/office/powerpoint/2010/main" val="3602973887"/>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0500"/>
            <a:ext cx="8596668" cy="666750"/>
          </a:xfrm>
        </p:spPr>
        <p:txBody>
          <a:bodyPr/>
          <a:lstStyle/>
          <a:p>
            <a:r>
              <a:rPr lang="en-US" dirty="0" smtClean="0"/>
              <a:t>Cont. Why Loopback.io</a:t>
            </a:r>
            <a:endParaRPr lang="en-US" dirty="0"/>
          </a:p>
        </p:txBody>
      </p:sp>
      <p:sp>
        <p:nvSpPr>
          <p:cNvPr id="3" name="Content Placeholder 2"/>
          <p:cNvSpPr>
            <a:spLocks noGrp="1"/>
          </p:cNvSpPr>
          <p:nvPr>
            <p:ph idx="1"/>
          </p:nvPr>
        </p:nvSpPr>
        <p:spPr>
          <a:xfrm>
            <a:off x="677334" y="857251"/>
            <a:ext cx="8596668" cy="5184112"/>
          </a:xfrm>
        </p:spPr>
        <p:txBody>
          <a:bodyPr>
            <a:normAutofit fontScale="92500" lnSpcReduction="20000"/>
          </a:bodyPr>
          <a:lstStyle/>
          <a:p>
            <a:r>
              <a:rPr lang="en-US" dirty="0" smtClean="0"/>
              <a:t>Enable </a:t>
            </a:r>
            <a:r>
              <a:rPr lang="en-US" dirty="0"/>
              <a:t>/Disable </a:t>
            </a:r>
            <a:r>
              <a:rPr lang="en-US" dirty="0" err="1"/>
              <a:t>stacktrace</a:t>
            </a:r>
            <a:r>
              <a:rPr lang="en-US" dirty="0"/>
              <a:t> for </a:t>
            </a:r>
            <a:r>
              <a:rPr lang="en-US" dirty="0" smtClean="0"/>
              <a:t>debugging</a:t>
            </a:r>
          </a:p>
          <a:p>
            <a:r>
              <a:rPr lang="en-US" dirty="0" smtClean="0"/>
              <a:t>Enable </a:t>
            </a:r>
            <a:r>
              <a:rPr lang="en-US" dirty="0"/>
              <a:t>/Disable API </a:t>
            </a:r>
            <a:r>
              <a:rPr lang="en-US" dirty="0" smtClean="0"/>
              <a:t>Explorer (Automated Website for API Documentation and Testing) using Swagger UI</a:t>
            </a:r>
          </a:p>
          <a:p>
            <a:r>
              <a:rPr lang="en-US" dirty="0"/>
              <a:t>Supports Versioning of an </a:t>
            </a:r>
            <a:r>
              <a:rPr lang="en-US" dirty="0" smtClean="0"/>
              <a:t>API</a:t>
            </a:r>
          </a:p>
          <a:p>
            <a:r>
              <a:rPr lang="en-US" dirty="0"/>
              <a:t>Supports in built Encryption using </a:t>
            </a:r>
            <a:r>
              <a:rPr lang="en-US" dirty="0" err="1" smtClean="0"/>
              <a:t>Bcrypt</a:t>
            </a:r>
            <a:endParaRPr lang="en-US" dirty="0" smtClean="0"/>
          </a:p>
          <a:p>
            <a:r>
              <a:rPr lang="en-US" dirty="0"/>
              <a:t>Supports </a:t>
            </a:r>
            <a:r>
              <a:rPr lang="en-US" dirty="0" smtClean="0"/>
              <a:t>Push </a:t>
            </a:r>
            <a:r>
              <a:rPr lang="en-US" dirty="0"/>
              <a:t>Notifications for </a:t>
            </a:r>
            <a:r>
              <a:rPr lang="en-US" dirty="0" err="1"/>
              <a:t>ios</a:t>
            </a:r>
            <a:r>
              <a:rPr lang="en-US" dirty="0"/>
              <a:t> and </a:t>
            </a:r>
            <a:r>
              <a:rPr lang="en-US" dirty="0" smtClean="0"/>
              <a:t>Android</a:t>
            </a:r>
          </a:p>
          <a:p>
            <a:r>
              <a:rPr lang="en-US" dirty="0"/>
              <a:t>Supports third party plugins for authentication like Google, Twitter, Facebook, Github </a:t>
            </a:r>
            <a:r>
              <a:rPr lang="en-US" dirty="0" smtClean="0"/>
              <a:t>logins</a:t>
            </a:r>
          </a:p>
          <a:p>
            <a:r>
              <a:rPr lang="en-US" dirty="0"/>
              <a:t>Supports calling existing SOAP </a:t>
            </a:r>
            <a:r>
              <a:rPr lang="en-US" dirty="0" err="1"/>
              <a:t>webservices</a:t>
            </a:r>
            <a:r>
              <a:rPr lang="en-US" dirty="0"/>
              <a:t> and even extending them in new Node Rest API (Basically convert old soap based </a:t>
            </a:r>
            <a:r>
              <a:rPr lang="en-US" dirty="0" err="1"/>
              <a:t>ws</a:t>
            </a:r>
            <a:r>
              <a:rPr lang="en-US" dirty="0"/>
              <a:t> to Rest API using loopback</a:t>
            </a:r>
            <a:r>
              <a:rPr lang="en-US" dirty="0" smtClean="0"/>
              <a:t>)</a:t>
            </a:r>
          </a:p>
          <a:p>
            <a:r>
              <a:rPr lang="en-US" dirty="0" smtClean="0"/>
              <a:t>Front-End </a:t>
            </a:r>
            <a:r>
              <a:rPr lang="en-US" dirty="0"/>
              <a:t>Tools Compatibility- </a:t>
            </a:r>
            <a:endParaRPr lang="en-US" dirty="0" smtClean="0"/>
          </a:p>
          <a:p>
            <a:pPr lvl="1"/>
            <a:r>
              <a:rPr lang="en-US" dirty="0" smtClean="0"/>
              <a:t>Angular </a:t>
            </a:r>
            <a:r>
              <a:rPr lang="en-US" dirty="0"/>
              <a:t>1.X / Angular </a:t>
            </a:r>
            <a:r>
              <a:rPr lang="en-US" dirty="0" smtClean="0"/>
              <a:t>2.0</a:t>
            </a:r>
          </a:p>
          <a:p>
            <a:pPr lvl="1"/>
            <a:r>
              <a:rPr lang="en-US" dirty="0" err="1" smtClean="0"/>
              <a:t>Jquery</a:t>
            </a:r>
            <a:r>
              <a:rPr lang="en-US" dirty="0" smtClean="0"/>
              <a:t> </a:t>
            </a:r>
            <a:r>
              <a:rPr lang="en-US" dirty="0"/>
              <a:t>/ </a:t>
            </a:r>
            <a:r>
              <a:rPr lang="en-US" dirty="0" err="1"/>
              <a:t>Jquery</a:t>
            </a:r>
            <a:r>
              <a:rPr lang="en-US" dirty="0"/>
              <a:t> </a:t>
            </a:r>
            <a:r>
              <a:rPr lang="en-US" dirty="0" smtClean="0"/>
              <a:t>Mobile</a:t>
            </a:r>
          </a:p>
          <a:p>
            <a:pPr lvl="1"/>
            <a:r>
              <a:rPr lang="en-US" dirty="0" smtClean="0"/>
              <a:t>Ionic </a:t>
            </a:r>
            <a:r>
              <a:rPr lang="en-US" dirty="0"/>
              <a:t>1 / Ionic </a:t>
            </a:r>
            <a:r>
              <a:rPr lang="en-US" dirty="0" smtClean="0"/>
              <a:t>2</a:t>
            </a:r>
          </a:p>
          <a:p>
            <a:pPr lvl="1"/>
            <a:r>
              <a:rPr lang="en-US" dirty="0" smtClean="0"/>
              <a:t>React JS</a:t>
            </a:r>
          </a:p>
          <a:p>
            <a:pPr lvl="1"/>
            <a:r>
              <a:rPr lang="en-US" dirty="0" smtClean="0"/>
              <a:t>Electron </a:t>
            </a:r>
            <a:r>
              <a:rPr lang="en-US" dirty="0"/>
              <a:t>/ nw.js(node-</a:t>
            </a:r>
            <a:r>
              <a:rPr lang="en-US" dirty="0" err="1"/>
              <a:t>webkit</a:t>
            </a:r>
            <a:r>
              <a:rPr lang="en-US" dirty="0"/>
              <a:t>)</a:t>
            </a:r>
          </a:p>
        </p:txBody>
      </p:sp>
      <p:pic>
        <p:nvPicPr>
          <p:cNvPr id="4" name="Picture 3"/>
          <p:cNvPicPr>
            <a:picLocks noChangeAspect="1"/>
          </p:cNvPicPr>
          <p:nvPr/>
        </p:nvPicPr>
        <p:blipFill>
          <a:blip r:embed="rId2"/>
          <a:stretch>
            <a:fillRect/>
          </a:stretch>
        </p:blipFill>
        <p:spPr>
          <a:xfrm>
            <a:off x="9829800" y="6162675"/>
            <a:ext cx="2362200" cy="695325"/>
          </a:xfrm>
          <a:prstGeom prst="rect">
            <a:avLst/>
          </a:prstGeom>
        </p:spPr>
      </p:pic>
    </p:spTree>
    <p:extLst>
      <p:ext uri="{BB962C8B-B14F-4D97-AF65-F5344CB8AC3E}">
        <p14:creationId xmlns:p14="http://schemas.microsoft.com/office/powerpoint/2010/main" val="4068015646"/>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endParaRPr lang="en-US" dirty="0"/>
          </a:p>
        </p:txBody>
      </p:sp>
      <p:sp>
        <p:nvSpPr>
          <p:cNvPr id="3" name="Content Placeholder 2"/>
          <p:cNvSpPr>
            <a:spLocks noGrp="1"/>
          </p:cNvSpPr>
          <p:nvPr>
            <p:ph idx="1"/>
          </p:nvPr>
        </p:nvSpPr>
        <p:spPr/>
        <p:txBody>
          <a:bodyPr/>
          <a:lstStyle/>
          <a:p>
            <a:r>
              <a:rPr lang="en-US" dirty="0" smtClean="0"/>
              <a:t>Loopback’s demo using Arkansas’s central error DB “</a:t>
            </a:r>
            <a:r>
              <a:rPr lang="en-US" dirty="0" err="1" smtClean="0"/>
              <a:t>Elmah</a:t>
            </a:r>
            <a:r>
              <a:rPr lang="en-US" dirty="0" smtClean="0"/>
              <a:t>” and updater DB “</a:t>
            </a:r>
            <a:r>
              <a:rPr lang="en-US" dirty="0" err="1" smtClean="0"/>
              <a:t>UserMachineMappings</a:t>
            </a:r>
            <a:r>
              <a:rPr lang="en-US" dirty="0" smtClean="0"/>
              <a:t>”.</a:t>
            </a:r>
          </a:p>
          <a:p>
            <a:r>
              <a:rPr lang="en-US" dirty="0" smtClean="0"/>
              <a:t>Demo of inbuilt authentication </a:t>
            </a:r>
          </a:p>
          <a:p>
            <a:r>
              <a:rPr lang="en-US" dirty="0" smtClean="0"/>
              <a:t>Configuration of a DB </a:t>
            </a:r>
          </a:p>
          <a:p>
            <a:r>
              <a:rPr lang="en-US" dirty="0" smtClean="0"/>
              <a:t>It can connect and communicate with all popular DBs - </a:t>
            </a:r>
          </a:p>
          <a:p>
            <a:pPr lvl="1"/>
            <a:r>
              <a:rPr lang="en-US" dirty="0"/>
              <a:t>https://docs.strongloop.com/display/public/LB/Connecting+models+to+data+sources</a:t>
            </a: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9829800" y="6162675"/>
            <a:ext cx="2362200" cy="695325"/>
          </a:xfrm>
          <a:prstGeom prst="rect">
            <a:avLst/>
          </a:prstGeom>
        </p:spPr>
      </p:pic>
    </p:spTree>
    <p:extLst>
      <p:ext uri="{BB962C8B-B14F-4D97-AF65-F5344CB8AC3E}">
        <p14:creationId xmlns:p14="http://schemas.microsoft.com/office/powerpoint/2010/main" val="4853669"/>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5011"/>
            <a:ext cx="8596668" cy="641684"/>
          </a:xfrm>
        </p:spPr>
        <p:txBody>
          <a:bodyPr/>
          <a:lstStyle/>
          <a:p>
            <a:r>
              <a:rPr lang="en-US" dirty="0" smtClean="0"/>
              <a:t>Steps for demo </a:t>
            </a:r>
            <a:endParaRPr lang="en-US" dirty="0"/>
          </a:p>
        </p:txBody>
      </p:sp>
      <p:sp>
        <p:nvSpPr>
          <p:cNvPr id="3" name="Content Placeholder 2"/>
          <p:cNvSpPr>
            <a:spLocks noGrp="1"/>
          </p:cNvSpPr>
          <p:nvPr>
            <p:ph idx="1"/>
          </p:nvPr>
        </p:nvSpPr>
        <p:spPr>
          <a:xfrm>
            <a:off x="677334" y="1227222"/>
            <a:ext cx="8596668" cy="5462336"/>
          </a:xfrm>
        </p:spPr>
        <p:txBody>
          <a:bodyPr>
            <a:normAutofit fontScale="92500" lnSpcReduction="10000"/>
          </a:bodyPr>
          <a:lstStyle/>
          <a:p>
            <a:r>
              <a:rPr lang="en-US" dirty="0" smtClean="0"/>
              <a:t>$npm install –g </a:t>
            </a:r>
            <a:r>
              <a:rPr lang="en-US" dirty="0" err="1" smtClean="0"/>
              <a:t>strongloop</a:t>
            </a:r>
            <a:endParaRPr lang="en-US" dirty="0" smtClean="0"/>
          </a:p>
          <a:p>
            <a:r>
              <a:rPr lang="en-US" dirty="0" smtClean="0"/>
              <a:t>$</a:t>
            </a:r>
            <a:r>
              <a:rPr lang="en-US" dirty="0" err="1" smtClean="0"/>
              <a:t>slc</a:t>
            </a:r>
            <a:r>
              <a:rPr lang="en-US" dirty="0" smtClean="0"/>
              <a:t> loopback</a:t>
            </a:r>
          </a:p>
          <a:p>
            <a:r>
              <a:rPr lang="en-US" dirty="0" smtClean="0"/>
              <a:t>$</a:t>
            </a:r>
            <a:r>
              <a:rPr lang="en-US" dirty="0" err="1" smtClean="0"/>
              <a:t>slc</a:t>
            </a:r>
            <a:r>
              <a:rPr lang="en-US" dirty="0" smtClean="0"/>
              <a:t> run</a:t>
            </a:r>
          </a:p>
          <a:p>
            <a:r>
              <a:rPr lang="en-US" dirty="0" smtClean="0"/>
              <a:t>$npm install –S loopback-connector-</a:t>
            </a:r>
            <a:r>
              <a:rPr lang="en-US" dirty="0" err="1" smtClean="0"/>
              <a:t>mssql</a:t>
            </a:r>
            <a:endParaRPr lang="en-US" dirty="0" smtClean="0"/>
          </a:p>
          <a:p>
            <a:r>
              <a:rPr lang="en-US" dirty="0" smtClean="0"/>
              <a:t>Npm install –S tracer (for console.log with colors)</a:t>
            </a:r>
          </a:p>
          <a:p>
            <a:r>
              <a:rPr lang="en-US" dirty="0" smtClean="0"/>
              <a:t>Npm install –S node-fs-extra</a:t>
            </a:r>
          </a:p>
          <a:p>
            <a:r>
              <a:rPr lang="en-US" dirty="0" smtClean="0"/>
              <a:t>Node .\server\model.scripter.js</a:t>
            </a:r>
          </a:p>
          <a:p>
            <a:pPr lvl="1"/>
            <a:r>
              <a:rPr lang="en-US" dirty="0" smtClean="0"/>
              <a:t>Register model to REST </a:t>
            </a:r>
            <a:r>
              <a:rPr lang="en-US" dirty="0" err="1" smtClean="0"/>
              <a:t>api</a:t>
            </a:r>
            <a:r>
              <a:rPr lang="en-US" dirty="0" smtClean="0"/>
              <a:t> in </a:t>
            </a:r>
            <a:r>
              <a:rPr lang="en-US" dirty="0" err="1" smtClean="0"/>
              <a:t>model.config.json</a:t>
            </a:r>
            <a:endParaRPr lang="en-US" dirty="0" smtClean="0"/>
          </a:p>
          <a:p>
            <a:r>
              <a:rPr lang="en-US" dirty="0" err="1" smtClean="0"/>
              <a:t>Slc</a:t>
            </a:r>
            <a:r>
              <a:rPr lang="en-US" dirty="0" smtClean="0"/>
              <a:t> </a:t>
            </a:r>
            <a:r>
              <a:rPr lang="en-US" dirty="0" err="1" smtClean="0"/>
              <a:t>loopback:acl</a:t>
            </a:r>
            <a:endParaRPr lang="en-US" dirty="0" smtClean="0"/>
          </a:p>
          <a:p>
            <a:pPr lvl="1"/>
            <a:r>
              <a:rPr lang="en-US" dirty="0" smtClean="0"/>
              <a:t>Select model</a:t>
            </a:r>
          </a:p>
          <a:p>
            <a:pPr lvl="1"/>
            <a:r>
              <a:rPr lang="en-US" dirty="0" smtClean="0"/>
              <a:t>All methods &amp; properties</a:t>
            </a:r>
          </a:p>
          <a:p>
            <a:pPr lvl="1"/>
            <a:r>
              <a:rPr lang="en-US" dirty="0" smtClean="0"/>
              <a:t>All access types</a:t>
            </a:r>
          </a:p>
          <a:p>
            <a:pPr lvl="1"/>
            <a:r>
              <a:rPr lang="en-US" dirty="0" smtClean="0"/>
              <a:t>Any unauthenticated users</a:t>
            </a:r>
          </a:p>
          <a:p>
            <a:pPr lvl="1"/>
            <a:r>
              <a:rPr lang="en-US" dirty="0" smtClean="0"/>
              <a:t>Deny Access</a:t>
            </a:r>
          </a:p>
          <a:p>
            <a:r>
              <a:rPr lang="en-US" dirty="0" smtClean="0"/>
              <a:t>Intro – </a:t>
            </a:r>
            <a:r>
              <a:rPr lang="en-US" dirty="0" err="1" smtClean="0"/>
              <a:t>strongloop</a:t>
            </a:r>
            <a:r>
              <a:rPr lang="en-US" dirty="0" smtClean="0"/>
              <a:t> pm and </a:t>
            </a:r>
            <a:r>
              <a:rPr lang="en-US" dirty="0" err="1" smtClean="0"/>
              <a:t>strongloop</a:t>
            </a:r>
            <a:r>
              <a:rPr lang="en-US" dirty="0"/>
              <a:t> arc (https://strongloop.com/node-js/arc</a:t>
            </a:r>
            <a:r>
              <a:rPr lang="en-US" dirty="0" smtClean="0"/>
              <a:t>/)</a:t>
            </a:r>
            <a:endParaRPr lang="en-US" dirty="0"/>
          </a:p>
        </p:txBody>
      </p:sp>
      <p:pic>
        <p:nvPicPr>
          <p:cNvPr id="4" name="Picture 3"/>
          <p:cNvPicPr>
            <a:picLocks noChangeAspect="1"/>
          </p:cNvPicPr>
          <p:nvPr/>
        </p:nvPicPr>
        <p:blipFill>
          <a:blip r:embed="rId2"/>
          <a:stretch>
            <a:fillRect/>
          </a:stretch>
        </p:blipFill>
        <p:spPr>
          <a:xfrm>
            <a:off x="9829800" y="6162675"/>
            <a:ext cx="2362200" cy="695325"/>
          </a:xfrm>
          <a:prstGeom prst="rect">
            <a:avLst/>
          </a:prstGeom>
        </p:spPr>
      </p:pic>
    </p:spTree>
    <p:extLst>
      <p:ext uri="{BB962C8B-B14F-4D97-AF65-F5344CB8AC3E}">
        <p14:creationId xmlns:p14="http://schemas.microsoft.com/office/powerpoint/2010/main" val="74899995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a:xfrm>
            <a:off x="677334" y="1640793"/>
            <a:ext cx="8596668" cy="4400569"/>
          </a:xfrm>
        </p:spPr>
        <p:txBody>
          <a:bodyPr/>
          <a:lstStyle/>
          <a:p>
            <a:r>
              <a:rPr lang="en-US" dirty="0" smtClean="0"/>
              <a:t>I'm </a:t>
            </a:r>
            <a:r>
              <a:rPr lang="en-US" dirty="0"/>
              <a:t>not a node.js expert by any </a:t>
            </a:r>
            <a:r>
              <a:rPr lang="en-US" dirty="0" smtClean="0"/>
              <a:t>means , yes that’s true. </a:t>
            </a:r>
          </a:p>
          <a:p>
            <a:r>
              <a:rPr lang="en-US" dirty="0" smtClean="0"/>
              <a:t>I’m not here to force any policy for making node.js official for any of our project.</a:t>
            </a:r>
          </a:p>
          <a:p>
            <a:r>
              <a:rPr lang="en-US" dirty="0" smtClean="0"/>
              <a:t>This is just an informal webinar for node.js and some of it’s best practices which I’ve used in few of my recent projects. </a:t>
            </a:r>
          </a:p>
          <a:p>
            <a:r>
              <a:rPr lang="en-US" dirty="0" smtClean="0"/>
              <a:t>We’re not here to compare node.js with any other frameworks like .NET, Go etc. I’m originally a .NET developer and I still like it but let’s not fight over node vs. .NET  </a:t>
            </a:r>
            <a:r>
              <a:rPr lang="en-US" dirty="0" smtClean="0">
                <a:sym typeface="Wingdings" panose="05000000000000000000" pitchFamily="2" charset="2"/>
              </a:rPr>
              <a:t> </a:t>
            </a:r>
          </a:p>
          <a:p>
            <a:r>
              <a:rPr lang="en-US" dirty="0" smtClean="0"/>
              <a:t>Let’s start … </a:t>
            </a:r>
            <a:endParaRPr lang="en-US" dirty="0"/>
          </a:p>
        </p:txBody>
      </p:sp>
    </p:spTree>
    <p:extLst>
      <p:ext uri="{BB962C8B-B14F-4D97-AF65-F5344CB8AC3E}">
        <p14:creationId xmlns:p14="http://schemas.microsoft.com/office/powerpoint/2010/main" val="39178563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of the popular design patterns for node.js	</a:t>
            </a:r>
            <a:endParaRPr lang="en-US" dirty="0"/>
          </a:p>
        </p:txBody>
      </p:sp>
      <p:sp>
        <p:nvSpPr>
          <p:cNvPr id="3" name="Content Placeholder 2"/>
          <p:cNvSpPr>
            <a:spLocks noGrp="1"/>
          </p:cNvSpPr>
          <p:nvPr>
            <p:ph idx="1"/>
          </p:nvPr>
        </p:nvSpPr>
        <p:spPr/>
        <p:txBody>
          <a:bodyPr/>
          <a:lstStyle/>
          <a:p>
            <a:r>
              <a:rPr lang="en-US" dirty="0" smtClean="0">
                <a:hlinkClick r:id="rId2"/>
              </a:rPr>
              <a:t>The Reactor Pattern</a:t>
            </a:r>
            <a:endParaRPr lang="en-US" dirty="0" smtClean="0"/>
          </a:p>
          <a:p>
            <a:r>
              <a:rPr lang="en-US" dirty="0" smtClean="0">
                <a:hlinkClick r:id="rId3"/>
              </a:rPr>
              <a:t>The Callback Pattern</a:t>
            </a:r>
            <a:endParaRPr lang="en-US" dirty="0" smtClean="0"/>
          </a:p>
          <a:p>
            <a:r>
              <a:rPr lang="en-US" dirty="0" smtClean="0">
                <a:hlinkClick r:id="rId4"/>
              </a:rPr>
              <a:t>The Observer Pattern</a:t>
            </a:r>
            <a:endParaRPr lang="en-US" dirty="0" smtClean="0"/>
          </a:p>
          <a:p>
            <a:endParaRPr lang="en-US" dirty="0"/>
          </a:p>
        </p:txBody>
      </p:sp>
    </p:spTree>
    <p:extLst>
      <p:ext uri="{BB962C8B-B14F-4D97-AF65-F5344CB8AC3E}">
        <p14:creationId xmlns:p14="http://schemas.microsoft.com/office/powerpoint/2010/main" val="3441152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a:t>
            </a:r>
            <a:endParaRPr lang="en-US" dirty="0"/>
          </a:p>
        </p:txBody>
      </p:sp>
      <p:sp>
        <p:nvSpPr>
          <p:cNvPr id="3" name="Content Placeholder 2"/>
          <p:cNvSpPr>
            <a:spLocks noGrp="1"/>
          </p:cNvSpPr>
          <p:nvPr>
            <p:ph idx="1"/>
          </p:nvPr>
        </p:nvSpPr>
        <p:spPr>
          <a:xfrm>
            <a:off x="677334" y="1528355"/>
            <a:ext cx="8596668" cy="4513008"/>
          </a:xfrm>
        </p:spPr>
        <p:txBody>
          <a:bodyPr>
            <a:normAutofit fontScale="85000" lnSpcReduction="20000"/>
          </a:bodyPr>
          <a:lstStyle/>
          <a:p>
            <a:r>
              <a:rPr lang="en-US" dirty="0" smtClean="0">
                <a:hlinkClick r:id="rId2"/>
              </a:rPr>
              <a:t>Basic Idea </a:t>
            </a:r>
            <a:endParaRPr lang="en-US" dirty="0" smtClean="0">
              <a:hlinkClick r:id="rId3"/>
            </a:endParaRPr>
          </a:p>
          <a:p>
            <a:r>
              <a:rPr lang="en-US" dirty="0" smtClean="0">
                <a:hlinkClick r:id="rId3"/>
              </a:rPr>
              <a:t>Node @ Netflix</a:t>
            </a:r>
            <a:endParaRPr lang="en-US" dirty="0" smtClean="0">
              <a:hlinkClick r:id="rId4"/>
            </a:endParaRPr>
          </a:p>
          <a:p>
            <a:r>
              <a:rPr lang="en-US" dirty="0" smtClean="0">
                <a:hlinkClick r:id="rId4"/>
              </a:rPr>
              <a:t>4 </a:t>
            </a:r>
            <a:r>
              <a:rPr lang="en-US" dirty="0" err="1" smtClean="0">
                <a:hlinkClick r:id="rId4"/>
              </a:rPr>
              <a:t>Hrs</a:t>
            </a:r>
            <a:r>
              <a:rPr lang="en-US" dirty="0" smtClean="0">
                <a:hlinkClick r:id="rId4"/>
              </a:rPr>
              <a:t> long MVA Webcast</a:t>
            </a:r>
            <a:endParaRPr lang="en-US" dirty="0" smtClean="0"/>
          </a:p>
          <a:p>
            <a:r>
              <a:rPr lang="en-US" dirty="0" smtClean="0">
                <a:hlinkClick r:id="rId5"/>
              </a:rPr>
              <a:t>Awesome-node</a:t>
            </a:r>
            <a:endParaRPr lang="en-US" dirty="0" smtClean="0"/>
          </a:p>
          <a:p>
            <a:r>
              <a:rPr lang="en-US" dirty="0" smtClean="0">
                <a:hlinkClick r:id="rId6"/>
              </a:rPr>
              <a:t>Awesome-</a:t>
            </a:r>
            <a:r>
              <a:rPr lang="en-US" dirty="0" err="1" smtClean="0">
                <a:hlinkClick r:id="rId6"/>
              </a:rPr>
              <a:t>Npm</a:t>
            </a:r>
            <a:endParaRPr lang="en-US" dirty="0" smtClean="0"/>
          </a:p>
          <a:p>
            <a:r>
              <a:rPr lang="en-US" dirty="0" smtClean="0">
                <a:hlinkClick r:id="rId7"/>
              </a:rPr>
              <a:t>Awesome-electron</a:t>
            </a:r>
            <a:endParaRPr lang="en-US" dirty="0" smtClean="0"/>
          </a:p>
          <a:p>
            <a:r>
              <a:rPr lang="en-US" dirty="0" smtClean="0">
                <a:hlinkClick r:id="rId8"/>
              </a:rPr>
              <a:t>4 </a:t>
            </a:r>
            <a:r>
              <a:rPr lang="en-US" dirty="0" err="1" smtClean="0">
                <a:hlinkClick r:id="rId8"/>
              </a:rPr>
              <a:t>Hrs</a:t>
            </a:r>
            <a:r>
              <a:rPr lang="en-US" dirty="0" smtClean="0">
                <a:hlinkClick r:id="rId8"/>
              </a:rPr>
              <a:t> of MEAN Development</a:t>
            </a:r>
            <a:endParaRPr lang="en-US" dirty="0" smtClean="0"/>
          </a:p>
          <a:p>
            <a:r>
              <a:rPr lang="en-US" dirty="0" smtClean="0">
                <a:hlinkClick r:id="rId9"/>
              </a:rPr>
              <a:t>Express.js Basics</a:t>
            </a:r>
            <a:endParaRPr lang="en-US" dirty="0" smtClean="0"/>
          </a:p>
          <a:p>
            <a:r>
              <a:rPr lang="en-US" dirty="0" smtClean="0">
                <a:hlinkClick r:id="rId10"/>
              </a:rPr>
              <a:t>Comparing Node frameworks </a:t>
            </a:r>
            <a:endParaRPr lang="en-US" dirty="0" smtClean="0"/>
          </a:p>
          <a:p>
            <a:r>
              <a:rPr lang="en-US" dirty="0" smtClean="0">
                <a:hlinkClick r:id="rId11"/>
              </a:rPr>
              <a:t>Node from start to end (part -1)</a:t>
            </a:r>
            <a:endParaRPr lang="en-US" dirty="0" smtClean="0"/>
          </a:p>
          <a:p>
            <a:r>
              <a:rPr lang="en-US" dirty="0">
                <a:hlinkClick r:id="rId12"/>
              </a:rPr>
              <a:t>Node from start to end (part </a:t>
            </a:r>
            <a:r>
              <a:rPr lang="en-US" dirty="0" smtClean="0">
                <a:hlinkClick r:id="rId12"/>
              </a:rPr>
              <a:t>-2)</a:t>
            </a:r>
            <a:endParaRPr lang="en-US" dirty="0" smtClean="0"/>
          </a:p>
          <a:p>
            <a:r>
              <a:rPr lang="en-US" dirty="0" smtClean="0">
                <a:hlinkClick r:id="rId13"/>
              </a:rPr>
              <a:t>Node.js crash course for .NET developers</a:t>
            </a:r>
            <a:endParaRPr lang="en-US" dirty="0" smtClean="0"/>
          </a:p>
          <a:p>
            <a:r>
              <a:rPr lang="en-US" dirty="0" smtClean="0">
                <a:hlinkClick r:id="rId14"/>
              </a:rPr>
              <a:t>Code-Maven Node.js</a:t>
            </a:r>
            <a:endParaRPr lang="en-US" dirty="0" smtClean="0"/>
          </a:p>
          <a:p>
            <a:r>
              <a:rPr lang="en-US" dirty="0" smtClean="0">
                <a:hlinkClick r:id="rId15"/>
              </a:rPr>
              <a:t>Nodejitsu</a:t>
            </a:r>
            <a:endParaRPr lang="en-US" dirty="0"/>
          </a:p>
          <a:p>
            <a:endParaRPr lang="en-US" dirty="0"/>
          </a:p>
        </p:txBody>
      </p:sp>
    </p:spTree>
    <p:extLst>
      <p:ext uri="{BB962C8B-B14F-4D97-AF65-F5344CB8AC3E}">
        <p14:creationId xmlns:p14="http://schemas.microsoft.com/office/powerpoint/2010/main" val="8358878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28675"/>
          </a:xfrm>
        </p:spPr>
        <p:txBody>
          <a:bodyPr/>
          <a:lstStyle/>
          <a:p>
            <a:r>
              <a:rPr lang="en-US" dirty="0" smtClean="0"/>
              <a:t>	Thank you </a:t>
            </a:r>
            <a:endParaRPr lang="en-US" dirty="0"/>
          </a:p>
        </p:txBody>
      </p:sp>
      <p:sp>
        <p:nvSpPr>
          <p:cNvPr id="3" name="Content Placeholder 2"/>
          <p:cNvSpPr>
            <a:spLocks noGrp="1"/>
          </p:cNvSpPr>
          <p:nvPr>
            <p:ph idx="1"/>
          </p:nvPr>
        </p:nvSpPr>
        <p:spPr>
          <a:xfrm>
            <a:off x="677334" y="1533525"/>
            <a:ext cx="8596668" cy="4507837"/>
          </a:xfrm>
        </p:spPr>
        <p:txBody>
          <a:bodyPr/>
          <a:lstStyle/>
          <a:p>
            <a:pPr marL="0" indent="0">
              <a:buNone/>
            </a:pPr>
            <a:r>
              <a:rPr lang="en-US" dirty="0" smtClean="0"/>
              <a:t>Further </a:t>
            </a:r>
            <a:r>
              <a:rPr lang="en-US" dirty="0"/>
              <a:t>information and articles -</a:t>
            </a:r>
            <a:endParaRPr lang="en-US" dirty="0" smtClean="0">
              <a:hlinkClick r:id="rId2"/>
            </a:endParaRPr>
          </a:p>
          <a:p>
            <a:r>
              <a:rPr lang="en-US" dirty="0" smtClean="0">
                <a:hlinkClick r:id="rId2"/>
              </a:rPr>
              <a:t>Advanced Web Collection </a:t>
            </a:r>
            <a:endParaRPr lang="en-US" dirty="0" smtClean="0"/>
          </a:p>
          <a:p>
            <a:r>
              <a:rPr lang="en-US" dirty="0" smtClean="0">
                <a:hlinkClick r:id="rId3"/>
              </a:rPr>
              <a:t>.NET Information Collection</a:t>
            </a:r>
            <a:endParaRPr lang="en-US" dirty="0" smtClean="0"/>
          </a:p>
          <a:p>
            <a:r>
              <a:rPr lang="en-US" dirty="0" smtClean="0">
                <a:hlinkClick r:id="rId4"/>
              </a:rPr>
              <a:t>IoT Collection </a:t>
            </a:r>
            <a:endParaRPr lang="en-US" dirty="0" smtClean="0"/>
          </a:p>
          <a:p>
            <a:r>
              <a:rPr lang="en-US" dirty="0" smtClean="0">
                <a:hlinkClick r:id="rId5"/>
              </a:rPr>
              <a:t>Hybrid &amp; Native App Development</a:t>
            </a:r>
            <a:endParaRPr lang="en-US" dirty="0" smtClean="0"/>
          </a:p>
          <a:p>
            <a:r>
              <a:rPr lang="en-US" dirty="0" smtClean="0">
                <a:hlinkClick r:id="rId6"/>
              </a:rPr>
              <a:t>WordPress</a:t>
            </a:r>
            <a:r>
              <a:rPr lang="en-US" dirty="0" smtClean="0"/>
              <a:t> Blog</a:t>
            </a:r>
          </a:p>
        </p:txBody>
      </p:sp>
      <p:pic>
        <p:nvPicPr>
          <p:cNvPr id="4" name="Picture 3"/>
          <p:cNvPicPr>
            <a:picLocks noChangeAspect="1"/>
          </p:cNvPicPr>
          <p:nvPr/>
        </p:nvPicPr>
        <p:blipFill>
          <a:blip r:embed="rId7"/>
          <a:stretch>
            <a:fillRect/>
          </a:stretch>
        </p:blipFill>
        <p:spPr>
          <a:xfrm>
            <a:off x="9829800" y="6162675"/>
            <a:ext cx="2362200" cy="695325"/>
          </a:xfrm>
          <a:prstGeom prst="rect">
            <a:avLst/>
          </a:prstGeom>
        </p:spPr>
      </p:pic>
      <p:sp>
        <p:nvSpPr>
          <p:cNvPr id="5" name="TextBox 4"/>
          <p:cNvSpPr txBox="1"/>
          <p:nvPr/>
        </p:nvSpPr>
        <p:spPr>
          <a:xfrm>
            <a:off x="4572000" y="5440470"/>
            <a:ext cx="2390503" cy="369332"/>
          </a:xfrm>
          <a:prstGeom prst="rect">
            <a:avLst/>
          </a:prstGeom>
          <a:noFill/>
        </p:spPr>
        <p:txBody>
          <a:bodyPr wrap="square" rtlCol="0">
            <a:spAutoFit/>
          </a:bodyPr>
          <a:lstStyle/>
          <a:p>
            <a:r>
              <a:rPr lang="en-US" dirty="0" smtClean="0"/>
              <a:t>bhavin.patel@ua.edu</a:t>
            </a:r>
            <a:endParaRPr lang="en-US" dirty="0"/>
          </a:p>
        </p:txBody>
      </p:sp>
    </p:spTree>
    <p:extLst>
      <p:ext uri="{BB962C8B-B14F-4D97-AF65-F5344CB8AC3E}">
        <p14:creationId xmlns:p14="http://schemas.microsoft.com/office/powerpoint/2010/main" val="2905689149"/>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3614" y="771024"/>
            <a:ext cx="2046816" cy="1009650"/>
          </a:xfrm>
        </p:spPr>
        <p:txBody>
          <a:bodyPr/>
          <a:lstStyle/>
          <a:p>
            <a:r>
              <a:rPr lang="en-US" dirty="0" smtClean="0"/>
              <a:t>Q &amp; A</a:t>
            </a:r>
            <a:endParaRPr lang="en-US" dirty="0"/>
          </a:p>
        </p:txBody>
      </p:sp>
      <p:pic>
        <p:nvPicPr>
          <p:cNvPr id="3" name="Picture 2"/>
          <p:cNvPicPr>
            <a:picLocks noChangeAspect="1"/>
          </p:cNvPicPr>
          <p:nvPr/>
        </p:nvPicPr>
        <p:blipFill>
          <a:blip r:embed="rId2"/>
          <a:stretch>
            <a:fillRect/>
          </a:stretch>
        </p:blipFill>
        <p:spPr>
          <a:xfrm>
            <a:off x="741948" y="1662864"/>
            <a:ext cx="2362200" cy="695325"/>
          </a:xfrm>
          <a:prstGeom prst="rect">
            <a:avLst/>
          </a:prstGeom>
        </p:spPr>
      </p:pic>
      <p:pic>
        <p:nvPicPr>
          <p:cNvPr id="4" name="Picture 3"/>
          <p:cNvPicPr>
            <a:picLocks noChangeAspect="1"/>
          </p:cNvPicPr>
          <p:nvPr/>
        </p:nvPicPr>
        <p:blipFill>
          <a:blip r:embed="rId3"/>
          <a:stretch>
            <a:fillRect/>
          </a:stretch>
        </p:blipFill>
        <p:spPr>
          <a:xfrm>
            <a:off x="3798971" y="1662863"/>
            <a:ext cx="1543050" cy="695325"/>
          </a:xfrm>
          <a:prstGeom prst="rect">
            <a:avLst/>
          </a:prstGeom>
        </p:spPr>
      </p:pic>
      <p:pic>
        <p:nvPicPr>
          <p:cNvPr id="5" name="Picture 4"/>
          <p:cNvPicPr>
            <a:picLocks noChangeAspect="1"/>
          </p:cNvPicPr>
          <p:nvPr/>
        </p:nvPicPr>
        <p:blipFill>
          <a:blip r:embed="rId4"/>
          <a:stretch>
            <a:fillRect/>
          </a:stretch>
        </p:blipFill>
        <p:spPr>
          <a:xfrm>
            <a:off x="6036844" y="1748587"/>
            <a:ext cx="1903838" cy="523875"/>
          </a:xfrm>
          <a:prstGeom prst="rect">
            <a:avLst/>
          </a:prstGeom>
        </p:spPr>
      </p:pic>
      <p:pic>
        <p:nvPicPr>
          <p:cNvPr id="6" name="Picture 5"/>
          <p:cNvPicPr>
            <a:picLocks noChangeAspect="1"/>
          </p:cNvPicPr>
          <p:nvPr/>
        </p:nvPicPr>
        <p:blipFill>
          <a:blip r:embed="rId5"/>
          <a:stretch>
            <a:fillRect/>
          </a:stretch>
        </p:blipFill>
        <p:spPr>
          <a:xfrm>
            <a:off x="2734928" y="3116681"/>
            <a:ext cx="1476375" cy="400050"/>
          </a:xfrm>
          <a:prstGeom prst="rect">
            <a:avLst/>
          </a:prstGeom>
        </p:spPr>
      </p:pic>
      <p:pic>
        <p:nvPicPr>
          <p:cNvPr id="7" name="Picture 6"/>
          <p:cNvPicPr>
            <a:picLocks noChangeAspect="1"/>
          </p:cNvPicPr>
          <p:nvPr/>
        </p:nvPicPr>
        <p:blipFill>
          <a:blip r:embed="rId6"/>
          <a:stretch>
            <a:fillRect/>
          </a:stretch>
        </p:blipFill>
        <p:spPr>
          <a:xfrm>
            <a:off x="5166810" y="3078582"/>
            <a:ext cx="1457325" cy="409575"/>
          </a:xfrm>
          <a:prstGeom prst="rect">
            <a:avLst/>
          </a:prstGeom>
        </p:spPr>
      </p:pic>
    </p:spTree>
    <p:extLst>
      <p:ext uri="{BB962C8B-B14F-4D97-AF65-F5344CB8AC3E}">
        <p14:creationId xmlns:p14="http://schemas.microsoft.com/office/powerpoint/2010/main" val="235259782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E4363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6023" y="295641"/>
            <a:ext cx="10371907" cy="5877013"/>
          </a:xfrm>
        </p:spPr>
      </p:pic>
    </p:spTree>
    <p:extLst>
      <p:ext uri="{BB962C8B-B14F-4D97-AF65-F5344CB8AC3E}">
        <p14:creationId xmlns:p14="http://schemas.microsoft.com/office/powerpoint/2010/main" val="31988447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100000">
                <p:cTn id="7"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Introduction of Node.js</a:t>
            </a:r>
          </a:p>
          <a:p>
            <a:r>
              <a:rPr lang="en-US" dirty="0" smtClean="0"/>
              <a:t>Introduction of Npm and Bower </a:t>
            </a:r>
          </a:p>
          <a:p>
            <a:r>
              <a:rPr lang="en-US" dirty="0" smtClean="0"/>
              <a:t>Introduction of node tools and </a:t>
            </a:r>
            <a:r>
              <a:rPr lang="en-US" dirty="0" err="1" smtClean="0"/>
              <a:t>framworks</a:t>
            </a:r>
            <a:endParaRPr lang="en-US" dirty="0" smtClean="0"/>
          </a:p>
          <a:p>
            <a:r>
              <a:rPr lang="en-US" dirty="0" smtClean="0"/>
              <a:t>Node-tutorial series rundown </a:t>
            </a:r>
          </a:p>
          <a:p>
            <a:r>
              <a:rPr lang="en-US" dirty="0" err="1" smtClean="0"/>
              <a:t>CitSearch</a:t>
            </a:r>
            <a:r>
              <a:rPr lang="en-US" dirty="0" smtClean="0"/>
              <a:t>/Georgia API </a:t>
            </a:r>
            <a:r>
              <a:rPr lang="en-US" dirty="0" smtClean="0"/>
              <a:t>Overview </a:t>
            </a:r>
            <a:endParaRPr lang="en-US" dirty="0" smtClean="0"/>
          </a:p>
          <a:p>
            <a:r>
              <a:rPr lang="en-US" dirty="0" smtClean="0"/>
              <a:t>Georgia App demo</a:t>
            </a:r>
          </a:p>
          <a:p>
            <a:r>
              <a:rPr lang="en-US" dirty="0" smtClean="0"/>
              <a:t>What is IBM </a:t>
            </a:r>
            <a:r>
              <a:rPr lang="en-US" dirty="0" err="1" smtClean="0"/>
              <a:t>StrongLoop’s</a:t>
            </a:r>
            <a:r>
              <a:rPr lang="en-US" dirty="0" smtClean="0"/>
              <a:t> Loopback?</a:t>
            </a:r>
          </a:p>
          <a:p>
            <a:r>
              <a:rPr lang="en-US" dirty="0" smtClean="0"/>
              <a:t>Demo of Loopback REST API</a:t>
            </a:r>
          </a:p>
        </p:txBody>
      </p:sp>
      <p:pic>
        <p:nvPicPr>
          <p:cNvPr id="4" name="Picture 3"/>
          <p:cNvPicPr>
            <a:picLocks noChangeAspect="1"/>
          </p:cNvPicPr>
          <p:nvPr/>
        </p:nvPicPr>
        <p:blipFill>
          <a:blip r:embed="rId2"/>
          <a:stretch>
            <a:fillRect/>
          </a:stretch>
        </p:blipFill>
        <p:spPr>
          <a:xfrm>
            <a:off x="10288162" y="6334125"/>
            <a:ext cx="1903838" cy="523875"/>
          </a:xfrm>
          <a:prstGeom prst="rect">
            <a:avLst/>
          </a:prstGeom>
        </p:spPr>
      </p:pic>
    </p:spTree>
    <p:extLst>
      <p:ext uri="{BB962C8B-B14F-4D97-AF65-F5344CB8AC3E}">
        <p14:creationId xmlns:p14="http://schemas.microsoft.com/office/powerpoint/2010/main" val="4286638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a:t>
            </a:r>
            <a:endParaRPr lang="en-US" dirty="0"/>
          </a:p>
        </p:txBody>
      </p:sp>
      <p:sp>
        <p:nvSpPr>
          <p:cNvPr id="3" name="Content Placeholder 2"/>
          <p:cNvSpPr>
            <a:spLocks noGrp="1"/>
          </p:cNvSpPr>
          <p:nvPr>
            <p:ph idx="1"/>
          </p:nvPr>
        </p:nvSpPr>
        <p:spPr>
          <a:xfrm>
            <a:off x="677334" y="1409701"/>
            <a:ext cx="9552516" cy="5219700"/>
          </a:xfrm>
        </p:spPr>
        <p:txBody>
          <a:bodyPr>
            <a:normAutofit fontScale="92500" lnSpcReduction="10000"/>
          </a:bodyPr>
          <a:lstStyle/>
          <a:p>
            <a:r>
              <a:rPr lang="en-US" dirty="0" smtClean="0"/>
              <a:t>What is node.js?</a:t>
            </a:r>
          </a:p>
          <a:p>
            <a:pPr lvl="1"/>
            <a:r>
              <a:rPr lang="en-US" altLang="en-US" dirty="0">
                <a:solidFill>
                  <a:srgbClr val="F3F3F3"/>
                </a:solidFill>
                <a:latin typeface="helvetica" panose="020B0604020202020204" pitchFamily="34" charset="0"/>
              </a:rPr>
              <a:t>Node.js is a server-side JavaScript environment that uses an asynchronous event-driven model. This allows Node.js to get excellent performance based on the architectures of many Internet applications</a:t>
            </a:r>
            <a:r>
              <a:rPr lang="en-US" altLang="en-US" dirty="0" smtClean="0">
                <a:solidFill>
                  <a:srgbClr val="F3F3F3"/>
                </a:solidFill>
                <a:latin typeface="helvetica" panose="020B0604020202020204" pitchFamily="34" charset="0"/>
              </a:rPr>
              <a:t>. </a:t>
            </a:r>
            <a:endParaRPr lang="en-US" altLang="en-US" dirty="0">
              <a:solidFill>
                <a:srgbClr val="F3F3F3"/>
              </a:solidFill>
              <a:latin typeface="helvetica" panose="020B0604020202020204" pitchFamily="34" charset="0"/>
            </a:endParaRPr>
          </a:p>
          <a:p>
            <a:pPr lvl="2"/>
            <a:r>
              <a:rPr lang="en-US" dirty="0" smtClean="0"/>
              <a:t>ASYNC i/o framework</a:t>
            </a:r>
          </a:p>
          <a:p>
            <a:pPr lvl="2"/>
            <a:r>
              <a:rPr lang="en-US" dirty="0" smtClean="0"/>
              <a:t>Core is C++ on top of V8 (What is V8?) with 40% </a:t>
            </a:r>
            <a:r>
              <a:rPr lang="en-US" dirty="0" err="1" smtClean="0"/>
              <a:t>js</a:t>
            </a:r>
            <a:r>
              <a:rPr lang="en-US" dirty="0" smtClean="0"/>
              <a:t> and 60% C++</a:t>
            </a:r>
          </a:p>
          <a:p>
            <a:pPr lvl="2"/>
            <a:r>
              <a:rPr lang="en-US" dirty="0" smtClean="0"/>
              <a:t>REST behavior in JS</a:t>
            </a:r>
          </a:p>
          <a:p>
            <a:pPr lvl="2"/>
            <a:r>
              <a:rPr lang="en-US" dirty="0" smtClean="0"/>
              <a:t>Swiss army knife for network related stuffs </a:t>
            </a:r>
          </a:p>
          <a:p>
            <a:pPr lvl="2"/>
            <a:r>
              <a:rPr lang="en-US" dirty="0" smtClean="0"/>
              <a:t>Can handle millions of concurrent connections with minimal overhead (CPU/Memory) on single process (You can always use all core of CPUs using clustering)</a:t>
            </a:r>
          </a:p>
          <a:p>
            <a:pPr lvl="2"/>
            <a:r>
              <a:rPr lang="en-US" dirty="0" smtClean="0"/>
              <a:t>Node is command line tool</a:t>
            </a:r>
          </a:p>
          <a:p>
            <a:pPr lvl="1"/>
            <a:r>
              <a:rPr lang="en-US" dirty="0" smtClean="0"/>
              <a:t>It uses event-loops of modern JS to implement the non-blocking I/O functionality. (We will see in next slide)</a:t>
            </a:r>
          </a:p>
          <a:p>
            <a:pPr lvl="1"/>
            <a:r>
              <a:rPr lang="en-US" dirty="0" smtClean="0"/>
              <a:t>Everything inside node.js runs in a single-thread but latest node &gt;5.1 supports some packages which implements multi threading style code.</a:t>
            </a:r>
          </a:p>
          <a:p>
            <a:pPr lvl="1"/>
            <a:r>
              <a:rPr lang="en-US" dirty="0" smtClean="0"/>
              <a:t>Available for all OS and can use any JS editor , even notepad++. (my fav. Is atom and code)</a:t>
            </a:r>
          </a:p>
          <a:p>
            <a:pPr lvl="1"/>
            <a:r>
              <a:rPr lang="en-US" dirty="0" smtClean="0"/>
              <a:t>Works well with NoSQL and Relational DBs </a:t>
            </a:r>
          </a:p>
          <a:p>
            <a:pPr lvl="1"/>
            <a:r>
              <a:rPr lang="en-US" dirty="0" smtClean="0"/>
              <a:t>Works Well with file system of any OS</a:t>
            </a:r>
          </a:p>
          <a:p>
            <a:pPr marL="914400" lvl="2" indent="0">
              <a:buNone/>
            </a:pPr>
            <a:endParaRPr lang="en-US" dirty="0" smtClean="0"/>
          </a:p>
        </p:txBody>
      </p:sp>
      <p:pic>
        <p:nvPicPr>
          <p:cNvPr id="5" name="Picture 4"/>
          <p:cNvPicPr>
            <a:picLocks noChangeAspect="1"/>
          </p:cNvPicPr>
          <p:nvPr/>
        </p:nvPicPr>
        <p:blipFill>
          <a:blip r:embed="rId2"/>
          <a:stretch>
            <a:fillRect/>
          </a:stretch>
        </p:blipFill>
        <p:spPr>
          <a:xfrm>
            <a:off x="10288162" y="6334125"/>
            <a:ext cx="1903838" cy="523875"/>
          </a:xfrm>
          <a:prstGeom prst="rect">
            <a:avLst/>
          </a:prstGeom>
        </p:spPr>
      </p:pic>
    </p:spTree>
    <p:extLst>
      <p:ext uri="{BB962C8B-B14F-4D97-AF65-F5344CB8AC3E}">
        <p14:creationId xmlns:p14="http://schemas.microsoft.com/office/powerpoint/2010/main" val="52904790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 	(what is node?)</a:t>
            </a:r>
            <a:endParaRPr lang="en-US" dirty="0"/>
          </a:p>
        </p:txBody>
      </p:sp>
      <p:sp>
        <p:nvSpPr>
          <p:cNvPr id="3" name="Content Placeholder 2"/>
          <p:cNvSpPr>
            <a:spLocks noGrp="1"/>
          </p:cNvSpPr>
          <p:nvPr>
            <p:ph idx="1"/>
          </p:nvPr>
        </p:nvSpPr>
        <p:spPr/>
        <p:txBody>
          <a:bodyPr/>
          <a:lstStyle/>
          <a:p>
            <a:r>
              <a:rPr lang="en-US" dirty="0" smtClean="0"/>
              <a:t>Other way to look at it - Node.js is a runtime environment and library for running JS applications outside the browser. </a:t>
            </a:r>
          </a:p>
          <a:p>
            <a:r>
              <a:rPr lang="en-US" dirty="0" smtClean="0"/>
              <a:t>Node.js is mostly used to run real-time server applications, REST </a:t>
            </a:r>
            <a:r>
              <a:rPr lang="en-US" dirty="0" err="1" smtClean="0"/>
              <a:t>Apis</a:t>
            </a:r>
            <a:r>
              <a:rPr lang="en-US" dirty="0" smtClean="0"/>
              <a:t>, Windows services etc. &amp; shines through its performance using non-blocking i/o and </a:t>
            </a:r>
            <a:r>
              <a:rPr lang="en-US" dirty="0" err="1" smtClean="0"/>
              <a:t>async</a:t>
            </a:r>
            <a:r>
              <a:rPr lang="en-US" dirty="0" smtClean="0"/>
              <a:t> events. </a:t>
            </a:r>
            <a:endParaRPr lang="en-US" dirty="0"/>
          </a:p>
        </p:txBody>
      </p:sp>
      <p:pic>
        <p:nvPicPr>
          <p:cNvPr id="4" name="Picture 3"/>
          <p:cNvPicPr>
            <a:picLocks noChangeAspect="1"/>
          </p:cNvPicPr>
          <p:nvPr/>
        </p:nvPicPr>
        <p:blipFill>
          <a:blip r:embed="rId2"/>
          <a:stretch>
            <a:fillRect/>
          </a:stretch>
        </p:blipFill>
        <p:spPr>
          <a:xfrm>
            <a:off x="10288162" y="6334125"/>
            <a:ext cx="1903838" cy="523875"/>
          </a:xfrm>
          <a:prstGeom prst="rect">
            <a:avLst/>
          </a:prstGeom>
        </p:spPr>
      </p:pic>
      <p:pic>
        <p:nvPicPr>
          <p:cNvPr id="5" name="Picture 4"/>
          <p:cNvPicPr>
            <a:picLocks noChangeAspect="1"/>
          </p:cNvPicPr>
          <p:nvPr/>
        </p:nvPicPr>
        <p:blipFill>
          <a:blip r:embed="rId3"/>
          <a:stretch>
            <a:fillRect/>
          </a:stretch>
        </p:blipFill>
        <p:spPr>
          <a:xfrm>
            <a:off x="2682311" y="4397567"/>
            <a:ext cx="5562600" cy="1190625"/>
          </a:xfrm>
          <a:prstGeom prst="rect">
            <a:avLst/>
          </a:prstGeom>
        </p:spPr>
      </p:pic>
    </p:spTree>
    <p:extLst>
      <p:ext uri="{BB962C8B-B14F-4D97-AF65-F5344CB8AC3E}">
        <p14:creationId xmlns:p14="http://schemas.microsoft.com/office/powerpoint/2010/main" val="3116240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idea of an Event-loops</a:t>
            </a:r>
            <a:endParaRPr lang="en-US" dirty="0"/>
          </a:p>
        </p:txBody>
      </p:sp>
      <p:sp>
        <p:nvSpPr>
          <p:cNvPr id="3" name="Content Placeholder 2"/>
          <p:cNvSpPr>
            <a:spLocks noGrp="1"/>
          </p:cNvSpPr>
          <p:nvPr>
            <p:ph idx="1"/>
          </p:nvPr>
        </p:nvSpPr>
        <p:spPr>
          <a:xfrm>
            <a:off x="258589" y="1429227"/>
            <a:ext cx="6509679" cy="4962524"/>
          </a:xfrm>
        </p:spPr>
        <p:txBody>
          <a:bodyPr/>
          <a:lstStyle/>
          <a:p>
            <a:endParaRPr lang="en-US" dirty="0"/>
          </a:p>
        </p:txBody>
      </p:sp>
      <p:sp>
        <p:nvSpPr>
          <p:cNvPr id="4" name="Rectangle 3"/>
          <p:cNvSpPr/>
          <p:nvPr/>
        </p:nvSpPr>
        <p:spPr>
          <a:xfrm>
            <a:off x="2265633" y="1800225"/>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latin typeface="Tw Cen MT" pitchFamily="34" charset="0"/>
              </a:rPr>
              <a:t>Client</a:t>
            </a:r>
            <a:endParaRPr lang="en-US" dirty="0">
              <a:solidFill>
                <a:schemeClr val="tx1"/>
              </a:solidFill>
              <a:latin typeface="Tw Cen MT" pitchFamily="34" charset="0"/>
            </a:endParaRPr>
          </a:p>
        </p:txBody>
      </p:sp>
      <p:cxnSp>
        <p:nvCxnSpPr>
          <p:cNvPr id="5" name="Straight Arrow Connector 4"/>
          <p:cNvCxnSpPr/>
          <p:nvPr/>
        </p:nvCxnSpPr>
        <p:spPr>
          <a:xfrm>
            <a:off x="2570433" y="2409825"/>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799033" y="2409825"/>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7" name="Arc 6"/>
          <p:cNvSpPr>
            <a:spLocks noChangeAspect="1"/>
          </p:cNvSpPr>
          <p:nvPr/>
        </p:nvSpPr>
        <p:spPr>
          <a:xfrm>
            <a:off x="2494233" y="3171825"/>
            <a:ext cx="1371600" cy="1371600"/>
          </a:xfrm>
          <a:prstGeom prst="arc">
            <a:avLst>
              <a:gd name="adj1" fmla="val 13487427"/>
              <a:gd name="adj2" fmla="val 12667217"/>
            </a:avLst>
          </a:prstGeom>
          <a:ln w="2222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Event loop </a:t>
            </a:r>
          </a:p>
          <a:p>
            <a:pPr algn="ctr"/>
            <a:r>
              <a:rPr lang="en-US" sz="1400" dirty="0" smtClean="0"/>
              <a:t>(main thread)</a:t>
            </a:r>
            <a:endParaRPr lang="en-US" sz="1400" dirty="0"/>
          </a:p>
        </p:txBody>
      </p:sp>
      <p:cxnSp>
        <p:nvCxnSpPr>
          <p:cNvPr id="8" name="Straight Arrow Connector 7"/>
          <p:cNvCxnSpPr/>
          <p:nvPr/>
        </p:nvCxnSpPr>
        <p:spPr>
          <a:xfrm>
            <a:off x="3027633" y="2409825"/>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256233" y="2409825"/>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484833" y="2409825"/>
            <a:ext cx="0" cy="548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1" name="Flowchart: Punched Tape 10"/>
          <p:cNvSpPr/>
          <p:nvPr/>
        </p:nvSpPr>
        <p:spPr>
          <a:xfrm>
            <a:off x="3025602" y="4848225"/>
            <a:ext cx="1447800" cy="76200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solidFill>
                  <a:schemeClr val="tx1"/>
                </a:solidFill>
                <a:latin typeface="Tw Cen MT" pitchFamily="34" charset="0"/>
              </a:rPr>
              <a:t>C++ </a:t>
            </a:r>
            <a:r>
              <a:rPr lang="en-US" sz="1400" dirty="0" err="1" smtClean="0">
                <a:solidFill>
                  <a:schemeClr val="tx1"/>
                </a:solidFill>
                <a:latin typeface="Tw Cen MT" pitchFamily="34" charset="0"/>
              </a:rPr>
              <a:t>Threadpool</a:t>
            </a:r>
            <a:endParaRPr lang="en-US" sz="1400" dirty="0" smtClean="0">
              <a:solidFill>
                <a:schemeClr val="tx1"/>
              </a:solidFill>
              <a:latin typeface="Tw Cen MT" pitchFamily="34" charset="0"/>
            </a:endParaRPr>
          </a:p>
          <a:p>
            <a:pPr algn="ctr"/>
            <a:r>
              <a:rPr lang="en-US" sz="1400" dirty="0" smtClean="0">
                <a:solidFill>
                  <a:schemeClr val="tx1"/>
                </a:solidFill>
                <a:latin typeface="Tw Cen MT" pitchFamily="34" charset="0"/>
              </a:rPr>
              <a:t>(worker threads)</a:t>
            </a:r>
            <a:endParaRPr lang="en-US" sz="1400" dirty="0">
              <a:solidFill>
                <a:schemeClr val="tx1"/>
              </a:solidFill>
              <a:latin typeface="Tw Cen MT" pitchFamily="34" charset="0"/>
            </a:endParaRPr>
          </a:p>
        </p:txBody>
      </p:sp>
      <p:sp>
        <p:nvSpPr>
          <p:cNvPr id="12" name="Freeform 11"/>
          <p:cNvSpPr/>
          <p:nvPr/>
        </p:nvSpPr>
        <p:spPr>
          <a:xfrm>
            <a:off x="2189433" y="4086225"/>
            <a:ext cx="762000" cy="1371600"/>
          </a:xfrm>
          <a:custGeom>
            <a:avLst/>
            <a:gdLst>
              <a:gd name="connsiteX0" fmla="*/ 827518 w 827518"/>
              <a:gd name="connsiteY0" fmla="*/ 1298961 h 1298961"/>
              <a:gd name="connsiteX1" fmla="*/ 272041 w 827518"/>
              <a:gd name="connsiteY1" fmla="*/ 1196412 h 1298961"/>
              <a:gd name="connsiteX2" fmla="*/ 32759 w 827518"/>
              <a:gd name="connsiteY2" fmla="*/ 786213 h 1298961"/>
              <a:gd name="connsiteX3" fmla="*/ 75488 w 827518"/>
              <a:gd name="connsiteY3" fmla="*/ 179462 h 1298961"/>
              <a:gd name="connsiteX4" fmla="*/ 263495 w 827518"/>
              <a:gd name="connsiteY4" fmla="*/ 0 h 1298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18" h="1298961">
                <a:moveTo>
                  <a:pt x="827518" y="1298961"/>
                </a:moveTo>
                <a:cubicBezTo>
                  <a:pt x="616009" y="1290415"/>
                  <a:pt x="404501" y="1281870"/>
                  <a:pt x="272041" y="1196412"/>
                </a:cubicBezTo>
                <a:cubicBezTo>
                  <a:pt x="139581" y="1110954"/>
                  <a:pt x="65518" y="955705"/>
                  <a:pt x="32759" y="786213"/>
                </a:cubicBezTo>
                <a:cubicBezTo>
                  <a:pt x="0" y="616721"/>
                  <a:pt x="37032" y="310498"/>
                  <a:pt x="75488" y="179462"/>
                </a:cubicBezTo>
                <a:cubicBezTo>
                  <a:pt x="113944" y="48427"/>
                  <a:pt x="226463" y="21364"/>
                  <a:pt x="263495" y="0"/>
                </a:cubicBezTo>
              </a:path>
            </a:pathLst>
          </a:custGeom>
          <a:ln w="15875" cmpd="sng">
            <a:solidFill>
              <a:srgbClr val="FFC000"/>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3" name="Freeform 12"/>
          <p:cNvSpPr/>
          <p:nvPr/>
        </p:nvSpPr>
        <p:spPr>
          <a:xfrm>
            <a:off x="1884633" y="2027401"/>
            <a:ext cx="533400" cy="1601624"/>
          </a:xfrm>
          <a:custGeom>
            <a:avLst/>
            <a:gdLst>
              <a:gd name="connsiteX0" fmla="*/ 485686 w 485686"/>
              <a:gd name="connsiteY0" fmla="*/ 1649338 h 1649338"/>
              <a:gd name="connsiteX1" fmla="*/ 66942 w 485686"/>
              <a:gd name="connsiteY1" fmla="*/ 1145136 h 1649338"/>
              <a:gd name="connsiteX2" fmla="*/ 84034 w 485686"/>
              <a:gd name="connsiteY2" fmla="*/ 393106 h 1649338"/>
              <a:gd name="connsiteX3" fmla="*/ 331862 w 485686"/>
              <a:gd name="connsiteY3" fmla="*/ 0 h 1649338"/>
            </a:gdLst>
            <a:ahLst/>
            <a:cxnLst>
              <a:cxn ang="0">
                <a:pos x="connsiteX0" y="connsiteY0"/>
              </a:cxn>
              <a:cxn ang="0">
                <a:pos x="connsiteX1" y="connsiteY1"/>
              </a:cxn>
              <a:cxn ang="0">
                <a:pos x="connsiteX2" y="connsiteY2"/>
              </a:cxn>
              <a:cxn ang="0">
                <a:pos x="connsiteX3" y="connsiteY3"/>
              </a:cxn>
            </a:cxnLst>
            <a:rect l="l" t="t" r="r" b="b"/>
            <a:pathLst>
              <a:path w="485686" h="1649338">
                <a:moveTo>
                  <a:pt x="485686" y="1649338"/>
                </a:moveTo>
                <a:cubicBezTo>
                  <a:pt x="309785" y="1501923"/>
                  <a:pt x="133884" y="1354508"/>
                  <a:pt x="66942" y="1145136"/>
                </a:cubicBezTo>
                <a:cubicBezTo>
                  <a:pt x="0" y="935764"/>
                  <a:pt x="39881" y="583962"/>
                  <a:pt x="84034" y="393106"/>
                </a:cubicBezTo>
                <a:cubicBezTo>
                  <a:pt x="128187" y="202250"/>
                  <a:pt x="156673" y="8546"/>
                  <a:pt x="331862" y="0"/>
                </a:cubicBezTo>
              </a:path>
            </a:pathLst>
          </a:custGeom>
          <a:ln w="15875">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 name="Freeform 13"/>
          <p:cNvSpPr/>
          <p:nvPr/>
        </p:nvSpPr>
        <p:spPr>
          <a:xfrm>
            <a:off x="3940001" y="4010025"/>
            <a:ext cx="916431" cy="1066800"/>
          </a:xfrm>
          <a:custGeom>
            <a:avLst/>
            <a:gdLst>
              <a:gd name="connsiteX0" fmla="*/ 0 w 1009827"/>
              <a:gd name="connsiteY0" fmla="*/ 61245 h 1291839"/>
              <a:gd name="connsiteX1" fmla="*/ 649480 w 1009827"/>
              <a:gd name="connsiteY1" fmla="*/ 95428 h 1291839"/>
              <a:gd name="connsiteX2" fmla="*/ 1008403 w 1009827"/>
              <a:gd name="connsiteY2" fmla="*/ 633813 h 1291839"/>
              <a:gd name="connsiteX3" fmla="*/ 640934 w 1009827"/>
              <a:gd name="connsiteY3" fmla="*/ 1291839 h 1291839"/>
            </a:gdLst>
            <a:ahLst/>
            <a:cxnLst>
              <a:cxn ang="0">
                <a:pos x="connsiteX0" y="connsiteY0"/>
              </a:cxn>
              <a:cxn ang="0">
                <a:pos x="connsiteX1" y="connsiteY1"/>
              </a:cxn>
              <a:cxn ang="0">
                <a:pos x="connsiteX2" y="connsiteY2"/>
              </a:cxn>
              <a:cxn ang="0">
                <a:pos x="connsiteX3" y="connsiteY3"/>
              </a:cxn>
            </a:cxnLst>
            <a:rect l="l" t="t" r="r" b="b"/>
            <a:pathLst>
              <a:path w="1009827" h="1291839">
                <a:moveTo>
                  <a:pt x="0" y="61245"/>
                </a:moveTo>
                <a:cubicBezTo>
                  <a:pt x="240706" y="30622"/>
                  <a:pt x="481413" y="0"/>
                  <a:pt x="649480" y="95428"/>
                </a:cubicBezTo>
                <a:cubicBezTo>
                  <a:pt x="817547" y="190856"/>
                  <a:pt x="1009827" y="434411"/>
                  <a:pt x="1008403" y="633813"/>
                </a:cubicBezTo>
                <a:cubicBezTo>
                  <a:pt x="1006979" y="833215"/>
                  <a:pt x="685087" y="1089589"/>
                  <a:pt x="640934" y="1291839"/>
                </a:cubicBezTo>
              </a:path>
            </a:pathLst>
          </a:custGeom>
          <a:ln w="15875">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5" name="TextBox 37"/>
          <p:cNvSpPr txBox="1"/>
          <p:nvPr/>
        </p:nvSpPr>
        <p:spPr>
          <a:xfrm>
            <a:off x="4018233" y="1800225"/>
            <a:ext cx="2064989"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Tw Cen MT" pitchFamily="34" charset="0"/>
              </a:rPr>
              <a:t>Clients send HTTP requests</a:t>
            </a:r>
          </a:p>
          <a:p>
            <a:r>
              <a:rPr lang="en-US" sz="1400" dirty="0" smtClean="0">
                <a:latin typeface="Tw Cen MT" pitchFamily="34" charset="0"/>
              </a:rPr>
              <a:t> to Node.js server</a:t>
            </a:r>
            <a:endParaRPr lang="en-US" sz="1400" dirty="0">
              <a:latin typeface="Tw Cen MT" pitchFamily="34" charset="0"/>
            </a:endParaRPr>
          </a:p>
        </p:txBody>
      </p:sp>
      <p:sp>
        <p:nvSpPr>
          <p:cNvPr id="16" name="TextBox 38"/>
          <p:cNvSpPr txBox="1"/>
          <p:nvPr/>
        </p:nvSpPr>
        <p:spPr>
          <a:xfrm>
            <a:off x="4046915" y="3171825"/>
            <a:ext cx="2864887" cy="7386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Tw Cen MT" pitchFamily="34" charset="0"/>
              </a:rPr>
              <a:t>An Event-loop is woken up by OS,</a:t>
            </a:r>
          </a:p>
          <a:p>
            <a:r>
              <a:rPr lang="en-US" sz="1400" dirty="0" smtClean="0">
                <a:latin typeface="Tw Cen MT" pitchFamily="34" charset="0"/>
              </a:rPr>
              <a:t>passes request and response objects</a:t>
            </a:r>
          </a:p>
          <a:p>
            <a:r>
              <a:rPr lang="en-US" sz="1400" dirty="0" smtClean="0">
                <a:latin typeface="Tw Cen MT" pitchFamily="34" charset="0"/>
              </a:rPr>
              <a:t>to the thread-pool</a:t>
            </a:r>
            <a:endParaRPr lang="en-US" sz="1400" dirty="0">
              <a:latin typeface="Tw Cen MT" pitchFamily="34" charset="0"/>
            </a:endParaRPr>
          </a:p>
        </p:txBody>
      </p:sp>
      <p:sp>
        <p:nvSpPr>
          <p:cNvPr id="17" name="TextBox 39"/>
          <p:cNvSpPr txBox="1"/>
          <p:nvPr/>
        </p:nvSpPr>
        <p:spPr>
          <a:xfrm>
            <a:off x="4932633" y="4314825"/>
            <a:ext cx="1705082"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Tw Cen MT" pitchFamily="34" charset="0"/>
              </a:rPr>
              <a:t>Long-running jobs run</a:t>
            </a:r>
          </a:p>
          <a:p>
            <a:r>
              <a:rPr lang="en-US" sz="1400" dirty="0" smtClean="0">
                <a:latin typeface="Tw Cen MT" pitchFamily="34" charset="0"/>
              </a:rPr>
              <a:t> on worker threads</a:t>
            </a:r>
            <a:endParaRPr lang="en-US" sz="1400" dirty="0">
              <a:latin typeface="Tw Cen MT" pitchFamily="34" charset="0"/>
            </a:endParaRPr>
          </a:p>
        </p:txBody>
      </p:sp>
      <p:sp>
        <p:nvSpPr>
          <p:cNvPr id="18" name="TextBox 40"/>
          <p:cNvSpPr txBox="1"/>
          <p:nvPr/>
        </p:nvSpPr>
        <p:spPr>
          <a:xfrm>
            <a:off x="663402" y="4848225"/>
            <a:ext cx="1634165" cy="7386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Tw Cen MT" pitchFamily="34" charset="0"/>
              </a:rPr>
              <a:t>Response is sent</a:t>
            </a:r>
          </a:p>
          <a:p>
            <a:r>
              <a:rPr lang="en-US" sz="1400" dirty="0" smtClean="0">
                <a:latin typeface="Tw Cen MT" pitchFamily="34" charset="0"/>
              </a:rPr>
              <a:t>back to main thread</a:t>
            </a:r>
          </a:p>
          <a:p>
            <a:r>
              <a:rPr lang="en-US" sz="1400" dirty="0" smtClean="0">
                <a:latin typeface="Tw Cen MT" pitchFamily="34" charset="0"/>
              </a:rPr>
              <a:t>via callback</a:t>
            </a:r>
            <a:endParaRPr lang="en-US" sz="1400" dirty="0">
              <a:latin typeface="Tw Cen MT" pitchFamily="34" charset="0"/>
            </a:endParaRPr>
          </a:p>
        </p:txBody>
      </p:sp>
      <p:sp>
        <p:nvSpPr>
          <p:cNvPr id="19" name="TextBox 41"/>
          <p:cNvSpPr txBox="1"/>
          <p:nvPr/>
        </p:nvSpPr>
        <p:spPr>
          <a:xfrm>
            <a:off x="663402" y="3248025"/>
            <a:ext cx="1449436"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latin typeface="Tw Cen MT" pitchFamily="34" charset="0"/>
              </a:rPr>
              <a:t>Event loop returns</a:t>
            </a:r>
          </a:p>
          <a:p>
            <a:r>
              <a:rPr lang="en-US" sz="1400" dirty="0" smtClean="0">
                <a:latin typeface="Tw Cen MT" pitchFamily="34" charset="0"/>
              </a:rPr>
              <a:t>result to client</a:t>
            </a:r>
            <a:endParaRPr lang="en-US" sz="1400" dirty="0">
              <a:latin typeface="Tw Cen MT" pitchFamily="34" charset="0"/>
            </a:endParaRPr>
          </a:p>
        </p:txBody>
      </p:sp>
      <p:pic>
        <p:nvPicPr>
          <p:cNvPr id="20" name="Picture 19"/>
          <p:cNvPicPr>
            <a:picLocks noChangeAspect="1" noChangeArrowheads="1"/>
          </p:cNvPicPr>
          <p:nvPr/>
        </p:nvPicPr>
        <p:blipFill>
          <a:blip r:embed="rId2" cstate="print"/>
          <a:srcRect/>
          <a:stretch>
            <a:fillRect/>
          </a:stretch>
        </p:blipFill>
        <p:spPr bwMode="auto">
          <a:xfrm>
            <a:off x="7989499" y="949325"/>
            <a:ext cx="2438400" cy="1962150"/>
          </a:xfrm>
          <a:prstGeom prst="rect">
            <a:avLst/>
          </a:prstGeom>
          <a:noFill/>
          <a:ln w="9525">
            <a:noFill/>
            <a:miter lim="800000"/>
            <a:headEnd/>
            <a:tailEnd/>
          </a:ln>
        </p:spPr>
      </p:pic>
      <p:pic>
        <p:nvPicPr>
          <p:cNvPr id="21" name="Picture 20"/>
          <p:cNvPicPr>
            <a:picLocks noChangeAspect="1"/>
          </p:cNvPicPr>
          <p:nvPr/>
        </p:nvPicPr>
        <p:blipFill>
          <a:blip r:embed="rId3"/>
          <a:stretch>
            <a:fillRect/>
          </a:stretch>
        </p:blipFill>
        <p:spPr>
          <a:xfrm>
            <a:off x="10288162" y="6334125"/>
            <a:ext cx="1903838" cy="523875"/>
          </a:xfrm>
          <a:prstGeom prst="rect">
            <a:avLst/>
          </a:prstGeom>
        </p:spPr>
      </p:pic>
      <p:pic>
        <p:nvPicPr>
          <p:cNvPr id="22" name="Picture 21"/>
          <p:cNvPicPr>
            <a:picLocks noChangeAspect="1"/>
          </p:cNvPicPr>
          <p:nvPr/>
        </p:nvPicPr>
        <p:blipFill>
          <a:blip r:embed="rId4"/>
          <a:stretch>
            <a:fillRect/>
          </a:stretch>
        </p:blipFill>
        <p:spPr>
          <a:xfrm>
            <a:off x="6842436" y="3429000"/>
            <a:ext cx="5295900" cy="1924050"/>
          </a:xfrm>
          <a:prstGeom prst="rect">
            <a:avLst/>
          </a:prstGeom>
        </p:spPr>
      </p:pic>
    </p:spTree>
    <p:extLst>
      <p:ext uri="{BB962C8B-B14F-4D97-AF65-F5344CB8AC3E}">
        <p14:creationId xmlns:p14="http://schemas.microsoft.com/office/powerpoint/2010/main" val="266357356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I/O or Sync	</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err="1" smtClean="0">
                <a:solidFill>
                  <a:srgbClr val="FFFF00"/>
                </a:solidFill>
                <a:latin typeface="Courier New" panose="02070309020205020404" pitchFamily="49" charset="0"/>
                <a:cs typeface="Courier New" panose="02070309020205020404" pitchFamily="49" charset="0"/>
              </a:rPr>
              <a:t>var</a:t>
            </a:r>
            <a:r>
              <a:rPr lang="en-US" dirty="0" smtClean="0">
                <a:solidFill>
                  <a:srgbClr val="FFFF00"/>
                </a:solidFill>
                <a:latin typeface="Courier New" panose="02070309020205020404" pitchFamily="49" charset="0"/>
                <a:cs typeface="Courier New" panose="02070309020205020404" pitchFamily="49" charset="0"/>
              </a:rPr>
              <a:t> fs = require(‘fs’);</a:t>
            </a:r>
          </a:p>
          <a:p>
            <a:pPr marL="0" indent="0">
              <a:buNone/>
            </a:pPr>
            <a:endParaRPr lang="en-US" dirty="0">
              <a:solidFill>
                <a:srgbClr val="FFFF00"/>
              </a:solidFill>
              <a:latin typeface="Courier New" panose="02070309020205020404" pitchFamily="49" charset="0"/>
              <a:cs typeface="Courier New" panose="02070309020205020404" pitchFamily="49" charset="0"/>
            </a:endParaRPr>
          </a:p>
          <a:p>
            <a:pPr marL="0" indent="0">
              <a:buNone/>
            </a:pPr>
            <a:r>
              <a:rPr lang="en-US" dirty="0" err="1" smtClean="0">
                <a:solidFill>
                  <a:srgbClr val="FFFF00"/>
                </a:solidFill>
                <a:latin typeface="Courier New" panose="02070309020205020404" pitchFamily="49" charset="0"/>
                <a:cs typeface="Courier New" panose="02070309020205020404" pitchFamily="49" charset="0"/>
              </a:rPr>
              <a:t>var</a:t>
            </a:r>
            <a:r>
              <a:rPr lang="en-US" dirty="0" smtClean="0">
                <a:solidFill>
                  <a:srgbClr val="FFFF00"/>
                </a:solidFill>
                <a:latin typeface="Courier New" panose="02070309020205020404" pitchFamily="49" charset="0"/>
                <a:cs typeface="Courier New" panose="02070309020205020404" pitchFamily="49" charset="0"/>
              </a:rPr>
              <a:t> contents = </a:t>
            </a:r>
            <a:r>
              <a:rPr lang="en-US" dirty="0" err="1" smtClean="0">
                <a:solidFill>
                  <a:srgbClr val="FFFF00"/>
                </a:solidFill>
                <a:latin typeface="Courier New" panose="02070309020205020404" pitchFamily="49" charset="0"/>
                <a:cs typeface="Courier New" panose="02070309020205020404" pitchFamily="49" charset="0"/>
              </a:rPr>
              <a:t>fs.readFileSync</a:t>
            </a:r>
            <a:r>
              <a:rPr lang="en-US" dirty="0" smtClean="0">
                <a:solidFill>
                  <a:srgbClr val="FFFF00"/>
                </a:solidFill>
                <a:latin typeface="Courier New" panose="02070309020205020404" pitchFamily="49" charset="0"/>
                <a:cs typeface="Courier New" panose="02070309020205020404" pitchFamily="49" charset="0"/>
              </a:rPr>
              <a:t>(‘</a:t>
            </a:r>
            <a:r>
              <a:rPr lang="en-US" dirty="0" err="1" smtClean="0">
                <a:solidFill>
                  <a:srgbClr val="FFFF00"/>
                </a:solidFill>
                <a:latin typeface="Courier New" panose="02070309020205020404" pitchFamily="49" charset="0"/>
                <a:cs typeface="Courier New" panose="02070309020205020404" pitchFamily="49" charset="0"/>
              </a:rPr>
              <a:t>package.json</a:t>
            </a:r>
            <a:r>
              <a:rPr lang="en-US" dirty="0" smtClean="0">
                <a:solidFill>
                  <a:srgbClr val="FFFF00"/>
                </a:solidFill>
                <a:latin typeface="Courier New" panose="02070309020205020404" pitchFamily="49" charset="0"/>
                <a:cs typeface="Courier New" panose="02070309020205020404" pitchFamily="49" charset="0"/>
              </a:rPr>
              <a:t>’).</a:t>
            </a:r>
            <a:r>
              <a:rPr lang="en-US" dirty="0" err="1" smtClean="0">
                <a:solidFill>
                  <a:srgbClr val="FFFF00"/>
                </a:solidFill>
                <a:latin typeface="Courier New" panose="02070309020205020404" pitchFamily="49" charset="0"/>
                <a:cs typeface="Courier New" panose="02070309020205020404" pitchFamily="49" charset="0"/>
              </a:rPr>
              <a:t>toString</a:t>
            </a:r>
            <a:r>
              <a:rPr lang="en-US" dirty="0" smtClean="0">
                <a:solidFill>
                  <a:srgbClr val="FFFF00"/>
                </a:solidFill>
                <a:latin typeface="Courier New" panose="02070309020205020404" pitchFamily="49" charset="0"/>
                <a:cs typeface="Courier New" panose="02070309020205020404" pitchFamily="49" charset="0"/>
              </a:rPr>
              <a:t>();</a:t>
            </a:r>
          </a:p>
          <a:p>
            <a:pPr marL="0" indent="0">
              <a:buNone/>
            </a:pPr>
            <a:endParaRPr lang="en-US" dirty="0">
              <a:solidFill>
                <a:srgbClr val="FFFF00"/>
              </a:solidFill>
              <a:latin typeface="Courier New" panose="02070309020205020404" pitchFamily="49" charset="0"/>
              <a:cs typeface="Courier New" panose="02070309020205020404" pitchFamily="49" charset="0"/>
            </a:endParaRPr>
          </a:p>
          <a:p>
            <a:pPr marL="0" indent="0">
              <a:buNone/>
            </a:pPr>
            <a:r>
              <a:rPr lang="en-US" dirty="0" smtClean="0">
                <a:solidFill>
                  <a:srgbClr val="FFFF00"/>
                </a:solidFill>
                <a:latin typeface="Courier New" panose="02070309020205020404" pitchFamily="49" charset="0"/>
                <a:cs typeface="Courier New" panose="02070309020205020404" pitchFamily="49" charset="0"/>
              </a:rPr>
              <a:t>console.log(contents);</a:t>
            </a:r>
          </a:p>
          <a:p>
            <a:pPr marL="0" indent="0">
              <a:buNone/>
            </a:pPr>
            <a:endParaRPr lang="en-US" dirty="0"/>
          </a:p>
          <a:p>
            <a:pPr marL="0" indent="0">
              <a:buNone/>
            </a:pPr>
            <a:r>
              <a:rPr lang="en-US" dirty="0" smtClean="0">
                <a:latin typeface="Century Gothic" panose="020B0502020202020204" pitchFamily="34" charset="0"/>
              </a:rPr>
              <a:t>Note: Node’s event loop is basically like JS and running on single thread so if your event or code is blocking some tasks, whole program will be holding till you resolve that sync task. </a:t>
            </a:r>
          </a:p>
          <a:p>
            <a:pPr marL="0" indent="0">
              <a:buNone/>
            </a:pPr>
            <a:endParaRPr lang="en-US" dirty="0">
              <a:latin typeface="Century Gothic" panose="020B0502020202020204" pitchFamily="34" charset="0"/>
            </a:endParaRPr>
          </a:p>
          <a:p>
            <a:pPr marL="0" indent="0">
              <a:buNone/>
            </a:pPr>
            <a:r>
              <a:rPr lang="en-US" dirty="0" smtClean="0">
                <a:latin typeface="Century Gothic" panose="020B0502020202020204" pitchFamily="34" charset="0"/>
              </a:rPr>
              <a:t>So good practice anyways in node world is use everything ASYNC or Q-Promise based architecture. </a:t>
            </a:r>
            <a:endParaRPr lang="en-US" dirty="0">
              <a:latin typeface="Century Gothic" panose="020B0502020202020204" pitchFamily="34" charset="0"/>
            </a:endParaRPr>
          </a:p>
        </p:txBody>
      </p:sp>
      <p:pic>
        <p:nvPicPr>
          <p:cNvPr id="4" name="Picture 3"/>
          <p:cNvPicPr>
            <a:picLocks noChangeAspect="1"/>
          </p:cNvPicPr>
          <p:nvPr/>
        </p:nvPicPr>
        <p:blipFill>
          <a:blip r:embed="rId2"/>
          <a:stretch>
            <a:fillRect/>
          </a:stretch>
        </p:blipFill>
        <p:spPr>
          <a:xfrm>
            <a:off x="677334" y="1919750"/>
            <a:ext cx="7682895" cy="2181225"/>
          </a:xfrm>
          <a:prstGeom prst="rect">
            <a:avLst/>
          </a:prstGeom>
        </p:spPr>
      </p:pic>
    </p:spTree>
    <p:extLst>
      <p:ext uri="{BB962C8B-B14F-4D97-AF65-F5344CB8AC3E}">
        <p14:creationId xmlns:p14="http://schemas.microsoft.com/office/powerpoint/2010/main" val="365722914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5341</TotalTime>
  <Words>1546</Words>
  <Application>Microsoft Office PowerPoint</Application>
  <PresentationFormat>Widescreen</PresentationFormat>
  <Paragraphs>295</Paragraphs>
  <Slides>33</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Century Gothic</vt:lpstr>
      <vt:lpstr>Consolas</vt:lpstr>
      <vt:lpstr>Courier New</vt:lpstr>
      <vt:lpstr>helvetica</vt:lpstr>
      <vt:lpstr>Trebuchet MS</vt:lpstr>
      <vt:lpstr>Tw Cen MT</vt:lpstr>
      <vt:lpstr>Wingdings</vt:lpstr>
      <vt:lpstr>Wingdings 3</vt:lpstr>
      <vt:lpstr>Facet</vt:lpstr>
      <vt:lpstr>Node.js, REST Api &amp; advanced JS tools</vt:lpstr>
      <vt:lpstr>PowerPoint Presentation</vt:lpstr>
      <vt:lpstr>Disclaimer</vt:lpstr>
      <vt:lpstr>PowerPoint Presentation</vt:lpstr>
      <vt:lpstr>Agenda</vt:lpstr>
      <vt:lpstr>Node.JS</vt:lpstr>
      <vt:lpstr>Cont.  (what is node?)</vt:lpstr>
      <vt:lpstr>Some idea of an Event-loops</vt:lpstr>
      <vt:lpstr>Blocking I/O or Sync </vt:lpstr>
      <vt:lpstr>Some theory on non-blocking I/O</vt:lpstr>
      <vt:lpstr>The Node Core </vt:lpstr>
      <vt:lpstr>Node.js Scaling / Child_process</vt:lpstr>
      <vt:lpstr>What can you do with node.js?  (What –not?)</vt:lpstr>
      <vt:lpstr>One technology, all platforms  </vt:lpstr>
      <vt:lpstr>Who are using it?</vt:lpstr>
      <vt:lpstr>PowerPoint Presentation</vt:lpstr>
      <vt:lpstr>NPM &amp; Bower </vt:lpstr>
      <vt:lpstr>Node frameworks for API, SPA apps</vt:lpstr>
      <vt:lpstr>Popular MVC f/w for Node.js 2016</vt:lpstr>
      <vt:lpstr>Compilers, Build runners/Task runners with node.js</vt:lpstr>
      <vt:lpstr>Quick catch-up demo </vt:lpstr>
      <vt:lpstr>Best Practices to follow all time in node.js</vt:lpstr>
      <vt:lpstr>Cont. (Best practices for node.js)</vt:lpstr>
      <vt:lpstr>Demo </vt:lpstr>
      <vt:lpstr>Automated REST API Development using IBM’s Loopback.io</vt:lpstr>
      <vt:lpstr>Why Loopback.io?</vt:lpstr>
      <vt:lpstr>Cont. Why Loopback.io</vt:lpstr>
      <vt:lpstr>Demo </vt:lpstr>
      <vt:lpstr>Steps for demo </vt:lpstr>
      <vt:lpstr>Some of the popular design patterns for node.js </vt:lpstr>
      <vt:lpstr>Resources </vt:lpstr>
      <vt:lpstr> Thank you </vt:lpstr>
      <vt:lpstr>Q &amp; 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Node.js, REST Api &amp; advanced JS</dc:title>
  <dc:creator>Bhavin Patel</dc:creator>
  <cp:lastModifiedBy>Bhavin Patel</cp:lastModifiedBy>
  <cp:revision>209</cp:revision>
  <dcterms:created xsi:type="dcterms:W3CDTF">2016-05-20T13:04:13Z</dcterms:created>
  <dcterms:modified xsi:type="dcterms:W3CDTF">2016-08-19T21:24:01Z</dcterms:modified>
</cp:coreProperties>
</file>